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Roboto"/>
      <p:regular r:id="rId20"/>
      <p:bold r:id="rId21"/>
      <p:italic r:id="rId22"/>
      <p:boldItalic r:id="rId23"/>
    </p:embeddedFont>
    <p:embeddedFont>
      <p:font typeface="Roboto Light"/>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regular.fntdata"/><Relationship Id="rId22" Type="http://schemas.openxmlformats.org/officeDocument/2006/relationships/font" Target="fonts/Roboto-italic.fntdata"/><Relationship Id="rId21" Type="http://schemas.openxmlformats.org/officeDocument/2006/relationships/font" Target="fonts/Roboto-bold.fntdata"/><Relationship Id="rId24" Type="http://schemas.openxmlformats.org/officeDocument/2006/relationships/font" Target="fonts/RobotoLight-regular.fntdata"/><Relationship Id="rId23" Type="http://schemas.openxmlformats.org/officeDocument/2006/relationships/font" Target="fonts/Roboto-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Light-italic.fntdata"/><Relationship Id="rId25" Type="http://schemas.openxmlformats.org/officeDocument/2006/relationships/font" Target="fonts/RobotoLight-bold.fntdata"/><Relationship Id="rId27" Type="http://schemas.openxmlformats.org/officeDocument/2006/relationships/font" Target="fonts/RobotoLight-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18b598d5ebc_1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18b598d5ebc_1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18b598d5ebc_1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18b598d5ebc_1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18b598d5ebc_1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18b598d5ebc_1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18b598d5ebc_1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18b598d5ebc_1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18b598d5ebc_1_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18b598d5ebc_1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177f12c3496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177f12c3496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18b598d5ebc_1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18b598d5ebc_1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18b598d5ebc_1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18b598d5ebc_1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8b598d5ebc_1_1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8b598d5ebc_1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18b598d5ebc_1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18b598d5ebc_1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8b598d5ebc_1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8b598d5ebc_1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18b598d5ebc_1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18b598d5ebc_1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18b598d5ebc_1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18b598d5ebc_1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812D6F"/>
        </a:solidFill>
      </p:bgPr>
    </p:bg>
    <p:spTree>
      <p:nvGrpSpPr>
        <p:cNvPr id="53" name="Shape 53"/>
        <p:cNvGrpSpPr/>
        <p:nvPr/>
      </p:nvGrpSpPr>
      <p:grpSpPr>
        <a:xfrm>
          <a:off x="0" y="0"/>
          <a:ext cx="0" cy="0"/>
          <a:chOff x="0" y="0"/>
          <a:chExt cx="0" cy="0"/>
        </a:xfrm>
      </p:grpSpPr>
      <p:sp>
        <p:nvSpPr>
          <p:cNvPr id="54" name="Google Shape;54;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Conversation guide</a:t>
            </a:r>
            <a:endParaRPr/>
          </a:p>
        </p:txBody>
      </p:sp>
      <p:sp>
        <p:nvSpPr>
          <p:cNvPr id="55" name="Google Shape;55;p13"/>
          <p:cNvSpPr/>
          <p:nvPr/>
        </p:nvSpPr>
        <p:spPr>
          <a:xfrm>
            <a:off x="101400" y="117000"/>
            <a:ext cx="8941200" cy="49095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3"/>
          <p:cNvSpPr txBox="1"/>
          <p:nvPr>
            <p:ph type="ctrTitle"/>
          </p:nvPr>
        </p:nvSpPr>
        <p:spPr>
          <a:xfrm>
            <a:off x="621500" y="1388475"/>
            <a:ext cx="7994100" cy="2052600"/>
          </a:xfrm>
          <a:prstGeom prst="rect">
            <a:avLst/>
          </a:prstGeom>
        </p:spPr>
        <p:txBody>
          <a:bodyPr anchorCtr="0" anchor="b" bIns="91425" lIns="91425" spcFirstLastPara="1" rIns="91425" wrap="square" tIns="91425">
            <a:normAutofit fontScale="90000"/>
          </a:bodyPr>
          <a:lstStyle/>
          <a:p>
            <a:pPr indent="0" lvl="0" marL="0" rtl="0" algn="ctr">
              <a:lnSpc>
                <a:spcPct val="115000"/>
              </a:lnSpc>
              <a:spcBef>
                <a:spcPts val="0"/>
              </a:spcBef>
              <a:spcAft>
                <a:spcPts val="0"/>
              </a:spcAft>
              <a:buClr>
                <a:schemeClr val="dk1"/>
              </a:buClr>
              <a:buSzPct val="28947"/>
              <a:buFont typeface="Arial"/>
              <a:buNone/>
            </a:pPr>
            <a:r>
              <a:rPr b="1" lang="en" sz="3800">
                <a:latin typeface="Roboto"/>
                <a:ea typeface="Roboto"/>
                <a:cs typeface="Roboto"/>
                <a:sym typeface="Roboto"/>
              </a:rPr>
              <a:t>WHY REIMAGINE GOVERNANCE? </a:t>
            </a:r>
            <a:endParaRPr b="1" sz="3800">
              <a:latin typeface="Roboto"/>
              <a:ea typeface="Roboto"/>
              <a:cs typeface="Roboto"/>
              <a:sym typeface="Roboto"/>
            </a:endParaRPr>
          </a:p>
          <a:p>
            <a:pPr indent="0" lvl="0" marL="0" rtl="0" algn="ctr">
              <a:lnSpc>
                <a:spcPct val="115000"/>
              </a:lnSpc>
              <a:spcBef>
                <a:spcPts val="0"/>
              </a:spcBef>
              <a:spcAft>
                <a:spcPts val="0"/>
              </a:spcAft>
              <a:buClr>
                <a:schemeClr val="dk1"/>
              </a:buClr>
              <a:buSzPct val="46478"/>
              <a:buFont typeface="Arial"/>
              <a:buNone/>
            </a:pPr>
            <a:r>
              <a:t/>
            </a:r>
            <a:endParaRPr i="1" sz="2366">
              <a:latin typeface="Roboto Light"/>
              <a:ea typeface="Roboto Light"/>
              <a:cs typeface="Roboto Light"/>
              <a:sym typeface="Roboto Light"/>
            </a:endParaRPr>
          </a:p>
          <a:p>
            <a:pPr indent="0" lvl="0" marL="0" rtl="0" algn="ctr">
              <a:lnSpc>
                <a:spcPct val="115000"/>
              </a:lnSpc>
              <a:spcBef>
                <a:spcPts val="0"/>
              </a:spcBef>
              <a:spcAft>
                <a:spcPts val="0"/>
              </a:spcAft>
              <a:buClr>
                <a:schemeClr val="dk1"/>
              </a:buClr>
              <a:buSzPct val="46478"/>
              <a:buFont typeface="Arial"/>
              <a:buNone/>
            </a:pPr>
            <a:r>
              <a:t/>
            </a:r>
            <a:endParaRPr i="1" sz="2366">
              <a:latin typeface="Roboto Light"/>
              <a:ea typeface="Roboto Light"/>
              <a:cs typeface="Roboto Light"/>
              <a:sym typeface="Roboto Light"/>
            </a:endParaRPr>
          </a:p>
          <a:p>
            <a:pPr indent="0" lvl="0" marL="0" rtl="0" algn="ctr">
              <a:lnSpc>
                <a:spcPct val="115000"/>
              </a:lnSpc>
              <a:spcBef>
                <a:spcPts val="0"/>
              </a:spcBef>
              <a:spcAft>
                <a:spcPts val="0"/>
              </a:spcAft>
              <a:buClr>
                <a:schemeClr val="dk1"/>
              </a:buClr>
              <a:buSzPct val="46478"/>
              <a:buFont typeface="Arial"/>
              <a:buNone/>
            </a:pPr>
            <a:r>
              <a:t/>
            </a:r>
            <a:endParaRPr i="1" sz="2366">
              <a:latin typeface="Roboto Light"/>
              <a:ea typeface="Roboto Light"/>
              <a:cs typeface="Roboto Light"/>
              <a:sym typeface="Roboto Light"/>
            </a:endParaRPr>
          </a:p>
          <a:p>
            <a:pPr indent="0" lvl="0" marL="0" rtl="0" algn="ctr">
              <a:lnSpc>
                <a:spcPct val="115000"/>
              </a:lnSpc>
              <a:spcBef>
                <a:spcPts val="0"/>
              </a:spcBef>
              <a:spcAft>
                <a:spcPts val="0"/>
              </a:spcAft>
              <a:buClr>
                <a:schemeClr val="dk1"/>
              </a:buClr>
              <a:buSzPct val="52380"/>
              <a:buFont typeface="Arial"/>
              <a:buNone/>
            </a:pPr>
            <a:r>
              <a:rPr b="1" lang="en" sz="2100"/>
              <a:t>There are six reasons that nonprofits and charities should reimagine their governance. This deck is intended to prompt open, generative conversations with those who are participating in your governance about your organization should reimagine.  </a:t>
            </a:r>
            <a:endParaRPr i="1" sz="3366">
              <a:latin typeface="Roboto Light"/>
              <a:ea typeface="Roboto Light"/>
              <a:cs typeface="Roboto Light"/>
              <a:sym typeface="Roboto Light"/>
            </a:endParaRPr>
          </a:p>
        </p:txBody>
      </p:sp>
      <p:pic>
        <p:nvPicPr>
          <p:cNvPr id="57" name="Google Shape;57;p13"/>
          <p:cNvPicPr preferRelativeResize="0"/>
          <p:nvPr/>
        </p:nvPicPr>
        <p:blipFill>
          <a:blip r:embed="rId3">
            <a:alphaModFix/>
          </a:blip>
          <a:stretch>
            <a:fillRect/>
          </a:stretch>
        </p:blipFill>
        <p:spPr>
          <a:xfrm>
            <a:off x="3589425" y="4194498"/>
            <a:ext cx="1965149" cy="605475"/>
          </a:xfrm>
          <a:prstGeom prst="rect">
            <a:avLst/>
          </a:prstGeom>
          <a:noFill/>
          <a:ln>
            <a:noFill/>
          </a:ln>
        </p:spPr>
      </p:pic>
      <p:pic>
        <p:nvPicPr>
          <p:cNvPr id="58" name="Google Shape;58;p13"/>
          <p:cNvPicPr preferRelativeResize="0"/>
          <p:nvPr/>
        </p:nvPicPr>
        <p:blipFill>
          <a:blip r:embed="rId4">
            <a:alphaModFix/>
          </a:blip>
          <a:stretch>
            <a:fillRect/>
          </a:stretch>
        </p:blipFill>
        <p:spPr>
          <a:xfrm>
            <a:off x="311700" y="4322775"/>
            <a:ext cx="2091375" cy="522825"/>
          </a:xfrm>
          <a:prstGeom prst="rect">
            <a:avLst/>
          </a:prstGeom>
          <a:noFill/>
          <a:ln>
            <a:noFill/>
          </a:ln>
        </p:spPr>
      </p:pic>
      <p:pic>
        <p:nvPicPr>
          <p:cNvPr id="59" name="Google Shape;59;p13"/>
          <p:cNvPicPr preferRelativeResize="0"/>
          <p:nvPr/>
        </p:nvPicPr>
        <p:blipFill>
          <a:blip r:embed="rId5">
            <a:alphaModFix/>
          </a:blip>
          <a:stretch>
            <a:fillRect/>
          </a:stretch>
        </p:blipFill>
        <p:spPr>
          <a:xfrm>
            <a:off x="7762497" y="4414000"/>
            <a:ext cx="853325" cy="3403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812D6F"/>
        </a:solidFill>
      </p:bgPr>
    </p:bg>
    <p:spTree>
      <p:nvGrpSpPr>
        <p:cNvPr id="135" name="Shape 135"/>
        <p:cNvGrpSpPr/>
        <p:nvPr/>
      </p:nvGrpSpPr>
      <p:grpSpPr>
        <a:xfrm>
          <a:off x="0" y="0"/>
          <a:ext cx="0" cy="0"/>
          <a:chOff x="0" y="0"/>
          <a:chExt cx="0" cy="0"/>
        </a:xfrm>
      </p:grpSpPr>
      <p:sp>
        <p:nvSpPr>
          <p:cNvPr id="136" name="Google Shape;136;p2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Conversation guide</a:t>
            </a:r>
            <a:endParaRPr/>
          </a:p>
        </p:txBody>
      </p:sp>
      <p:sp>
        <p:nvSpPr>
          <p:cNvPr id="137" name="Google Shape;137;p22"/>
          <p:cNvSpPr/>
          <p:nvPr/>
        </p:nvSpPr>
        <p:spPr>
          <a:xfrm>
            <a:off x="101400" y="117000"/>
            <a:ext cx="8941200" cy="49095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38" name="Google Shape;138;p22"/>
          <p:cNvPicPr preferRelativeResize="0"/>
          <p:nvPr/>
        </p:nvPicPr>
        <p:blipFill>
          <a:blip r:embed="rId3">
            <a:alphaModFix/>
          </a:blip>
          <a:stretch>
            <a:fillRect/>
          </a:stretch>
        </p:blipFill>
        <p:spPr>
          <a:xfrm>
            <a:off x="7520400" y="4441400"/>
            <a:ext cx="1311900" cy="404200"/>
          </a:xfrm>
          <a:prstGeom prst="rect">
            <a:avLst/>
          </a:prstGeom>
          <a:noFill/>
          <a:ln>
            <a:noFill/>
          </a:ln>
        </p:spPr>
      </p:pic>
      <p:sp>
        <p:nvSpPr>
          <p:cNvPr id="139" name="Google Shape;139;p22"/>
          <p:cNvSpPr txBox="1"/>
          <p:nvPr>
            <p:ph idx="4294967295"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4. Major shifts are required to attract emerging leaders. </a:t>
            </a:r>
            <a:r>
              <a:rPr b="1" i="1" lang="en" sz="2133"/>
              <a:t>continued….</a:t>
            </a:r>
            <a:endParaRPr b="1" i="1" sz="2133"/>
          </a:p>
        </p:txBody>
      </p:sp>
      <p:sp>
        <p:nvSpPr>
          <p:cNvPr id="140" name="Google Shape;140;p22"/>
          <p:cNvSpPr txBox="1"/>
          <p:nvPr>
            <p:ph idx="4294967295" type="body"/>
          </p:nvPr>
        </p:nvSpPr>
        <p:spPr>
          <a:xfrm>
            <a:off x="376500" y="1528625"/>
            <a:ext cx="8520600" cy="2982900"/>
          </a:xfrm>
          <a:prstGeom prst="rect">
            <a:avLst/>
          </a:prstGeom>
        </p:spPr>
        <p:txBody>
          <a:bodyPr anchorCtr="0" anchor="t" bIns="91425" lIns="91425" spcFirstLastPara="1" rIns="91425" wrap="square" tIns="91425">
            <a:noAutofit/>
          </a:bodyPr>
          <a:lstStyle/>
          <a:p>
            <a:pPr indent="-349250" lvl="0" marL="457200" rtl="0" algn="l">
              <a:spcBef>
                <a:spcPts val="0"/>
              </a:spcBef>
              <a:spcAft>
                <a:spcPts val="0"/>
              </a:spcAft>
              <a:buClr>
                <a:schemeClr val="dk1"/>
              </a:buClr>
              <a:buSzPts val="1900"/>
              <a:buChar char="●"/>
            </a:pPr>
            <a:r>
              <a:rPr lang="en" sz="1900">
                <a:solidFill>
                  <a:schemeClr val="dk1"/>
                </a:solidFill>
              </a:rPr>
              <a:t>At the same time, there is a </a:t>
            </a:r>
            <a:r>
              <a:rPr b="1" lang="en" sz="1900">
                <a:solidFill>
                  <a:schemeClr val="dk1"/>
                </a:solidFill>
              </a:rPr>
              <a:t>shortage of leadership volunteers </a:t>
            </a:r>
            <a:r>
              <a:rPr lang="en" sz="1900">
                <a:solidFill>
                  <a:schemeClr val="dk1"/>
                </a:solidFill>
              </a:rPr>
              <a:t>to fill governance roles because the smaller Gen X group can’t replace the larger cohort of baby boomers as they exit. </a:t>
            </a:r>
            <a:endParaRPr sz="1900">
              <a:solidFill>
                <a:schemeClr val="dk1"/>
              </a:solidFill>
            </a:endParaRPr>
          </a:p>
          <a:p>
            <a:pPr indent="0" lvl="0" marL="457200" rtl="0" algn="l">
              <a:spcBef>
                <a:spcPts val="1000"/>
              </a:spcBef>
              <a:spcAft>
                <a:spcPts val="0"/>
              </a:spcAft>
              <a:buNone/>
            </a:pPr>
            <a:r>
              <a:t/>
            </a:r>
            <a:endParaRPr b="1" sz="1900">
              <a:solidFill>
                <a:schemeClr val="dk1"/>
              </a:solidFill>
            </a:endParaRPr>
          </a:p>
          <a:p>
            <a:pPr indent="-349250" lvl="0" marL="457200" rtl="0" algn="l">
              <a:spcBef>
                <a:spcPts val="1000"/>
              </a:spcBef>
              <a:spcAft>
                <a:spcPts val="1000"/>
              </a:spcAft>
              <a:buClr>
                <a:schemeClr val="dk1"/>
              </a:buClr>
              <a:buSzPts val="1900"/>
              <a:buChar char="●"/>
            </a:pPr>
            <a:r>
              <a:rPr b="1" lang="en" sz="1900">
                <a:solidFill>
                  <a:schemeClr val="dk1"/>
                </a:solidFill>
              </a:rPr>
              <a:t>Your organization’s governance design can be reimagined to meet these challenges. </a:t>
            </a:r>
            <a:r>
              <a:rPr lang="en" sz="1900">
                <a:solidFill>
                  <a:schemeClr val="dk1"/>
                </a:solidFill>
              </a:rPr>
              <a:t>For example, you can create different kinds of governance leadership opportunities beyond sitting on the board and rethink how to conduct meetings and make decisions. </a:t>
            </a:r>
            <a:endParaRPr sz="1900">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812D6F"/>
        </a:solidFill>
      </p:bgPr>
    </p:bg>
    <p:spTree>
      <p:nvGrpSpPr>
        <p:cNvPr id="144" name="Shape 144"/>
        <p:cNvGrpSpPr/>
        <p:nvPr/>
      </p:nvGrpSpPr>
      <p:grpSpPr>
        <a:xfrm>
          <a:off x="0" y="0"/>
          <a:ext cx="0" cy="0"/>
          <a:chOff x="0" y="0"/>
          <a:chExt cx="0" cy="0"/>
        </a:xfrm>
      </p:grpSpPr>
      <p:sp>
        <p:nvSpPr>
          <p:cNvPr id="145" name="Google Shape;145;p2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Conversation guide</a:t>
            </a:r>
            <a:endParaRPr/>
          </a:p>
        </p:txBody>
      </p:sp>
      <p:sp>
        <p:nvSpPr>
          <p:cNvPr id="146" name="Google Shape;146;p23"/>
          <p:cNvSpPr/>
          <p:nvPr/>
        </p:nvSpPr>
        <p:spPr>
          <a:xfrm>
            <a:off x="101400" y="117000"/>
            <a:ext cx="8941200" cy="49095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47" name="Google Shape;147;p23"/>
          <p:cNvPicPr preferRelativeResize="0"/>
          <p:nvPr/>
        </p:nvPicPr>
        <p:blipFill>
          <a:blip r:embed="rId3">
            <a:alphaModFix/>
          </a:blip>
          <a:stretch>
            <a:fillRect/>
          </a:stretch>
        </p:blipFill>
        <p:spPr>
          <a:xfrm>
            <a:off x="7520400" y="4441400"/>
            <a:ext cx="1311900" cy="404200"/>
          </a:xfrm>
          <a:prstGeom prst="rect">
            <a:avLst/>
          </a:prstGeom>
          <a:noFill/>
          <a:ln>
            <a:noFill/>
          </a:ln>
        </p:spPr>
      </p:pic>
      <p:sp>
        <p:nvSpPr>
          <p:cNvPr id="148" name="Google Shape;148;p23"/>
          <p:cNvSpPr txBox="1"/>
          <p:nvPr>
            <p:ph idx="4294967295" type="title"/>
          </p:nvPr>
        </p:nvSpPr>
        <p:spPr>
          <a:xfrm>
            <a:off x="311700" y="19370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5. Design governance to be feasible.</a:t>
            </a:r>
            <a:endParaRPr b="1"/>
          </a:p>
        </p:txBody>
      </p:sp>
      <p:sp>
        <p:nvSpPr>
          <p:cNvPr id="149" name="Google Shape;149;p23"/>
          <p:cNvSpPr txBox="1"/>
          <p:nvPr>
            <p:ph idx="4294967295" type="body"/>
          </p:nvPr>
        </p:nvSpPr>
        <p:spPr>
          <a:xfrm>
            <a:off x="311700" y="766400"/>
            <a:ext cx="8520600" cy="3275400"/>
          </a:xfrm>
          <a:prstGeom prst="rect">
            <a:avLst/>
          </a:prstGeom>
        </p:spPr>
        <p:txBody>
          <a:bodyPr anchorCtr="0" anchor="t" bIns="91425" lIns="91425" spcFirstLastPara="1" rIns="91425" wrap="square" tIns="91425">
            <a:noAutofit/>
          </a:bodyPr>
          <a:lstStyle/>
          <a:p>
            <a:pPr indent="-349250" lvl="0" marL="457200" rtl="0" algn="l">
              <a:spcBef>
                <a:spcPts val="0"/>
              </a:spcBef>
              <a:spcAft>
                <a:spcPts val="0"/>
              </a:spcAft>
              <a:buClr>
                <a:schemeClr val="dk1"/>
              </a:buClr>
              <a:buSzPts val="1900"/>
              <a:buChar char="●"/>
            </a:pPr>
            <a:r>
              <a:rPr lang="en" sz="1900">
                <a:solidFill>
                  <a:schemeClr val="dk1"/>
                </a:solidFill>
              </a:rPr>
              <a:t>There are several reasons that governance design isn’t always feasible. </a:t>
            </a:r>
            <a:endParaRPr sz="1900">
              <a:solidFill>
                <a:schemeClr val="dk1"/>
              </a:solidFill>
            </a:endParaRPr>
          </a:p>
          <a:p>
            <a:pPr indent="-336550" lvl="1" marL="914400" rtl="0" algn="l">
              <a:spcBef>
                <a:spcPts val="1000"/>
              </a:spcBef>
              <a:spcAft>
                <a:spcPts val="0"/>
              </a:spcAft>
              <a:buClr>
                <a:schemeClr val="dk1"/>
              </a:buClr>
              <a:buSzPts val="1700"/>
              <a:buChar char="○"/>
            </a:pPr>
            <a:r>
              <a:rPr lang="en" sz="1700">
                <a:solidFill>
                  <a:schemeClr val="dk1"/>
                </a:solidFill>
              </a:rPr>
              <a:t>Many board members feel the </a:t>
            </a:r>
            <a:r>
              <a:rPr b="1" lang="en" sz="1700">
                <a:solidFill>
                  <a:schemeClr val="dk1"/>
                </a:solidFill>
              </a:rPr>
              <a:t>pressure to fulfill all</a:t>
            </a:r>
            <a:r>
              <a:rPr lang="en" sz="1700">
                <a:solidFill>
                  <a:schemeClr val="dk1"/>
                </a:solidFill>
              </a:rPr>
              <a:t> the responsibilities of governance but are limited by the time they can contribute as volunteers. </a:t>
            </a:r>
            <a:endParaRPr sz="1700">
              <a:solidFill>
                <a:schemeClr val="dk1"/>
              </a:solidFill>
            </a:endParaRPr>
          </a:p>
          <a:p>
            <a:pPr indent="0" lvl="0" marL="914400" rtl="0" algn="l">
              <a:spcBef>
                <a:spcPts val="1000"/>
              </a:spcBef>
              <a:spcAft>
                <a:spcPts val="0"/>
              </a:spcAft>
              <a:buNone/>
            </a:pPr>
            <a:r>
              <a:t/>
            </a:r>
            <a:endParaRPr b="1" sz="800">
              <a:solidFill>
                <a:schemeClr val="dk1"/>
              </a:solidFill>
            </a:endParaRPr>
          </a:p>
          <a:p>
            <a:pPr indent="-336550" lvl="1" marL="914400" rtl="0" algn="l">
              <a:spcBef>
                <a:spcPts val="0"/>
              </a:spcBef>
              <a:spcAft>
                <a:spcPts val="0"/>
              </a:spcAft>
              <a:buClr>
                <a:schemeClr val="dk1"/>
              </a:buClr>
              <a:buSzPts val="1700"/>
              <a:buChar char="○"/>
            </a:pPr>
            <a:r>
              <a:rPr b="1" lang="en" sz="1700">
                <a:solidFill>
                  <a:schemeClr val="dk1"/>
                </a:solidFill>
              </a:rPr>
              <a:t>Boards are positioned as “ultimately responsible”</a:t>
            </a:r>
            <a:r>
              <a:rPr lang="en" sz="1700">
                <a:solidFill>
                  <a:schemeClr val="dk1"/>
                </a:solidFill>
              </a:rPr>
              <a:t> for the organization, yet they can’t have the same amount of knowledge as the staff. </a:t>
            </a:r>
            <a:endParaRPr sz="1700">
              <a:solidFill>
                <a:schemeClr val="dk1"/>
              </a:solidFill>
            </a:endParaRPr>
          </a:p>
          <a:p>
            <a:pPr indent="0" lvl="0" marL="914400" rtl="0" algn="l">
              <a:spcBef>
                <a:spcPts val="1000"/>
              </a:spcBef>
              <a:spcAft>
                <a:spcPts val="0"/>
              </a:spcAft>
              <a:buNone/>
            </a:pPr>
            <a:r>
              <a:t/>
            </a:r>
            <a:endParaRPr sz="300">
              <a:solidFill>
                <a:schemeClr val="dk1"/>
              </a:solidFill>
            </a:endParaRPr>
          </a:p>
          <a:p>
            <a:pPr indent="-336550" lvl="1" marL="914400" rtl="0" algn="l">
              <a:spcBef>
                <a:spcPts val="1000"/>
              </a:spcBef>
              <a:spcAft>
                <a:spcPts val="0"/>
              </a:spcAft>
              <a:buClr>
                <a:schemeClr val="dk1"/>
              </a:buClr>
              <a:buSzPts val="1700"/>
              <a:buChar char="○"/>
            </a:pPr>
            <a:r>
              <a:rPr lang="en" sz="1700">
                <a:solidFill>
                  <a:schemeClr val="dk1"/>
                </a:solidFill>
              </a:rPr>
              <a:t>Many CEO/EDs </a:t>
            </a:r>
            <a:r>
              <a:rPr b="1" lang="en" sz="1700">
                <a:solidFill>
                  <a:schemeClr val="dk1"/>
                </a:solidFill>
              </a:rPr>
              <a:t>report stress and burnout</a:t>
            </a:r>
            <a:r>
              <a:rPr lang="en" sz="1700">
                <a:solidFill>
                  <a:schemeClr val="dk1"/>
                </a:solidFill>
              </a:rPr>
              <a:t> with the challenges of mobilizing and supporting the board. </a:t>
            </a:r>
            <a:endParaRPr sz="1700">
              <a:solidFill>
                <a:schemeClr val="dk1"/>
              </a:solidFill>
            </a:endParaRPr>
          </a:p>
          <a:p>
            <a:pPr indent="0" lvl="0" marL="914400" rtl="0" algn="l">
              <a:spcBef>
                <a:spcPts val="1000"/>
              </a:spcBef>
              <a:spcAft>
                <a:spcPts val="0"/>
              </a:spcAft>
              <a:buNone/>
            </a:pPr>
            <a:r>
              <a:t/>
            </a:r>
            <a:endParaRPr b="1" sz="300">
              <a:solidFill>
                <a:schemeClr val="dk1"/>
              </a:solidFill>
            </a:endParaRPr>
          </a:p>
          <a:p>
            <a:pPr indent="-336550" lvl="1" marL="914400" rtl="0" algn="l">
              <a:spcBef>
                <a:spcPts val="0"/>
              </a:spcBef>
              <a:spcAft>
                <a:spcPts val="1000"/>
              </a:spcAft>
              <a:buClr>
                <a:schemeClr val="dk1"/>
              </a:buClr>
              <a:buSzPts val="1700"/>
              <a:buChar char="○"/>
            </a:pPr>
            <a:r>
              <a:rPr b="1" lang="en" sz="1700">
                <a:solidFill>
                  <a:schemeClr val="dk1"/>
                </a:solidFill>
              </a:rPr>
              <a:t>One negative variable can derail good governance</a:t>
            </a:r>
            <a:r>
              <a:rPr lang="en" sz="1700">
                <a:solidFill>
                  <a:schemeClr val="dk1"/>
                </a:solidFill>
              </a:rPr>
              <a:t>, such as the skills of the board chair, recruitment, and the board and CEO/ED relationship</a:t>
            </a:r>
            <a:endParaRPr sz="1700">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812D6F"/>
        </a:solidFill>
      </p:bgPr>
    </p:bg>
    <p:spTree>
      <p:nvGrpSpPr>
        <p:cNvPr id="153" name="Shape 153"/>
        <p:cNvGrpSpPr/>
        <p:nvPr/>
      </p:nvGrpSpPr>
      <p:grpSpPr>
        <a:xfrm>
          <a:off x="0" y="0"/>
          <a:ext cx="0" cy="0"/>
          <a:chOff x="0" y="0"/>
          <a:chExt cx="0" cy="0"/>
        </a:xfrm>
      </p:grpSpPr>
      <p:sp>
        <p:nvSpPr>
          <p:cNvPr id="154" name="Google Shape;154;p24"/>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Conversation guide</a:t>
            </a:r>
            <a:endParaRPr/>
          </a:p>
        </p:txBody>
      </p:sp>
      <p:sp>
        <p:nvSpPr>
          <p:cNvPr id="155" name="Google Shape;155;p24"/>
          <p:cNvSpPr/>
          <p:nvPr/>
        </p:nvSpPr>
        <p:spPr>
          <a:xfrm>
            <a:off x="101400" y="117000"/>
            <a:ext cx="8941200" cy="49095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56" name="Google Shape;156;p24"/>
          <p:cNvPicPr preferRelativeResize="0"/>
          <p:nvPr/>
        </p:nvPicPr>
        <p:blipFill>
          <a:blip r:embed="rId3">
            <a:alphaModFix/>
          </a:blip>
          <a:stretch>
            <a:fillRect/>
          </a:stretch>
        </p:blipFill>
        <p:spPr>
          <a:xfrm>
            <a:off x="7520400" y="4441400"/>
            <a:ext cx="1311900" cy="404200"/>
          </a:xfrm>
          <a:prstGeom prst="rect">
            <a:avLst/>
          </a:prstGeom>
          <a:noFill/>
          <a:ln>
            <a:noFill/>
          </a:ln>
        </p:spPr>
      </p:pic>
      <p:sp>
        <p:nvSpPr>
          <p:cNvPr id="157" name="Google Shape;157;p24"/>
          <p:cNvSpPr txBox="1"/>
          <p:nvPr>
            <p:ph idx="4294967295" type="title"/>
          </p:nvPr>
        </p:nvSpPr>
        <p:spPr>
          <a:xfrm>
            <a:off x="311700" y="20927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5. Design governance to be feasible. </a:t>
            </a:r>
            <a:r>
              <a:rPr b="1" i="1" lang="en" sz="1800"/>
              <a:t>continued…</a:t>
            </a:r>
            <a:endParaRPr b="1" i="1" sz="1800"/>
          </a:p>
        </p:txBody>
      </p:sp>
      <p:sp>
        <p:nvSpPr>
          <p:cNvPr id="158" name="Google Shape;158;p24"/>
          <p:cNvSpPr txBox="1"/>
          <p:nvPr>
            <p:ph idx="4294967295" type="body"/>
          </p:nvPr>
        </p:nvSpPr>
        <p:spPr>
          <a:xfrm>
            <a:off x="235750" y="835825"/>
            <a:ext cx="8661300" cy="3447000"/>
          </a:xfrm>
          <a:prstGeom prst="rect">
            <a:avLst/>
          </a:prstGeom>
        </p:spPr>
        <p:txBody>
          <a:bodyPr anchorCtr="0" anchor="t" bIns="91425" lIns="91425" spcFirstLastPara="1" rIns="91425" wrap="square" tIns="91425">
            <a:noAutofit/>
          </a:bodyPr>
          <a:lstStyle/>
          <a:p>
            <a:pPr indent="-349250" lvl="0" marL="457200" rtl="0" algn="l">
              <a:spcBef>
                <a:spcPts val="0"/>
              </a:spcBef>
              <a:spcAft>
                <a:spcPts val="0"/>
              </a:spcAft>
              <a:buClr>
                <a:schemeClr val="dk1"/>
              </a:buClr>
              <a:buSzPts val="1900"/>
              <a:buChar char="●"/>
            </a:pPr>
            <a:r>
              <a:rPr lang="en" sz="1900">
                <a:solidFill>
                  <a:schemeClr val="dk1"/>
                </a:solidFill>
              </a:rPr>
              <a:t>Creating a more feasible governance system isn’t an easy fix. It means </a:t>
            </a:r>
            <a:r>
              <a:rPr b="1" lang="en" sz="1900">
                <a:solidFill>
                  <a:schemeClr val="dk1"/>
                </a:solidFill>
              </a:rPr>
              <a:t>grappling with complex questions and the tensions inherent</a:t>
            </a:r>
            <a:r>
              <a:rPr lang="en" sz="1900">
                <a:solidFill>
                  <a:schemeClr val="dk1"/>
                </a:solidFill>
              </a:rPr>
              <a:t> to them, such as: </a:t>
            </a:r>
            <a:endParaRPr sz="1900">
              <a:solidFill>
                <a:schemeClr val="dk1"/>
              </a:solidFill>
            </a:endParaRPr>
          </a:p>
          <a:p>
            <a:pPr indent="-336550" lvl="1" marL="914400" rtl="0" algn="l">
              <a:spcBef>
                <a:spcPts val="1000"/>
              </a:spcBef>
              <a:spcAft>
                <a:spcPts val="0"/>
              </a:spcAft>
              <a:buClr>
                <a:schemeClr val="dk1"/>
              </a:buClr>
              <a:buSzPts val="1700"/>
              <a:buChar char="○"/>
            </a:pPr>
            <a:r>
              <a:rPr lang="en" sz="1700">
                <a:solidFill>
                  <a:schemeClr val="dk1"/>
                </a:solidFill>
              </a:rPr>
              <a:t>What are </a:t>
            </a:r>
            <a:r>
              <a:rPr lang="en" sz="1700" u="sng">
                <a:solidFill>
                  <a:schemeClr val="dk1"/>
                </a:solidFill>
              </a:rPr>
              <a:t>realistic expectations </a:t>
            </a:r>
            <a:r>
              <a:rPr lang="en" sz="1700">
                <a:solidFill>
                  <a:schemeClr val="dk1"/>
                </a:solidFill>
              </a:rPr>
              <a:t>of the board, and how can their skills, knowledge, and experience be augmented with a broader network of people, without it becoming burdensome? </a:t>
            </a:r>
            <a:endParaRPr sz="1700">
              <a:solidFill>
                <a:schemeClr val="dk1"/>
              </a:solidFill>
            </a:endParaRPr>
          </a:p>
          <a:p>
            <a:pPr indent="0" lvl="0" marL="914400" rtl="0" algn="l">
              <a:spcBef>
                <a:spcPts val="1000"/>
              </a:spcBef>
              <a:spcAft>
                <a:spcPts val="0"/>
              </a:spcAft>
              <a:buNone/>
            </a:pPr>
            <a:r>
              <a:t/>
            </a:r>
            <a:endParaRPr sz="300">
              <a:solidFill>
                <a:schemeClr val="dk1"/>
              </a:solidFill>
            </a:endParaRPr>
          </a:p>
          <a:p>
            <a:pPr indent="-336550" lvl="1" marL="914400" rtl="0" algn="l">
              <a:spcBef>
                <a:spcPts val="1000"/>
              </a:spcBef>
              <a:spcAft>
                <a:spcPts val="0"/>
              </a:spcAft>
              <a:buClr>
                <a:schemeClr val="dk1"/>
              </a:buClr>
              <a:buSzPts val="1700"/>
              <a:buChar char="○"/>
            </a:pPr>
            <a:r>
              <a:rPr lang="en" sz="1700">
                <a:solidFill>
                  <a:schemeClr val="dk1"/>
                </a:solidFill>
              </a:rPr>
              <a:t>What if the board played more of the role of "</a:t>
            </a:r>
            <a:r>
              <a:rPr lang="en" sz="1700" u="sng">
                <a:solidFill>
                  <a:schemeClr val="dk1"/>
                </a:solidFill>
              </a:rPr>
              <a:t>host</a:t>
            </a:r>
            <a:r>
              <a:rPr lang="en" sz="1700">
                <a:solidFill>
                  <a:schemeClr val="dk1"/>
                </a:solidFill>
              </a:rPr>
              <a:t>" of governance, and less the "</a:t>
            </a:r>
            <a:r>
              <a:rPr lang="en" sz="1700" u="sng">
                <a:solidFill>
                  <a:schemeClr val="dk1"/>
                </a:solidFill>
              </a:rPr>
              <a:t>home</a:t>
            </a:r>
            <a:r>
              <a:rPr lang="en" sz="1700">
                <a:solidFill>
                  <a:schemeClr val="dk1"/>
                </a:solidFill>
              </a:rPr>
              <a:t>" of governance? </a:t>
            </a:r>
            <a:endParaRPr sz="1700">
              <a:solidFill>
                <a:schemeClr val="dk1"/>
              </a:solidFill>
            </a:endParaRPr>
          </a:p>
          <a:p>
            <a:pPr indent="0" lvl="0" marL="914400" rtl="0" algn="l">
              <a:spcBef>
                <a:spcPts val="1000"/>
              </a:spcBef>
              <a:spcAft>
                <a:spcPts val="0"/>
              </a:spcAft>
              <a:buNone/>
            </a:pPr>
            <a:r>
              <a:t/>
            </a:r>
            <a:endParaRPr sz="300">
              <a:solidFill>
                <a:schemeClr val="dk1"/>
              </a:solidFill>
            </a:endParaRPr>
          </a:p>
          <a:p>
            <a:pPr indent="-336550" lvl="1" marL="914400" rtl="0" algn="l">
              <a:spcBef>
                <a:spcPts val="1000"/>
              </a:spcBef>
              <a:spcAft>
                <a:spcPts val="1000"/>
              </a:spcAft>
              <a:buClr>
                <a:schemeClr val="dk1"/>
              </a:buClr>
              <a:buSzPts val="1700"/>
              <a:buChar char="○"/>
            </a:pPr>
            <a:r>
              <a:rPr lang="en" sz="1700">
                <a:solidFill>
                  <a:schemeClr val="dk1"/>
                </a:solidFill>
              </a:rPr>
              <a:t>How can the board and staff leadership</a:t>
            </a:r>
            <a:r>
              <a:rPr lang="en" sz="1700" u="sng">
                <a:solidFill>
                  <a:schemeClr val="dk1"/>
                </a:solidFill>
              </a:rPr>
              <a:t> better partner</a:t>
            </a:r>
            <a:r>
              <a:rPr lang="en" sz="1700">
                <a:solidFill>
                  <a:schemeClr val="dk1"/>
                </a:solidFill>
              </a:rPr>
              <a:t> in the work of governance, while keeping the board out of operations?</a:t>
            </a:r>
            <a:endParaRPr sz="1900">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812D6F"/>
        </a:solidFill>
      </p:bgPr>
    </p:bg>
    <p:spTree>
      <p:nvGrpSpPr>
        <p:cNvPr id="162" name="Shape 162"/>
        <p:cNvGrpSpPr/>
        <p:nvPr/>
      </p:nvGrpSpPr>
      <p:grpSpPr>
        <a:xfrm>
          <a:off x="0" y="0"/>
          <a:ext cx="0" cy="0"/>
          <a:chOff x="0" y="0"/>
          <a:chExt cx="0" cy="0"/>
        </a:xfrm>
      </p:grpSpPr>
      <p:sp>
        <p:nvSpPr>
          <p:cNvPr id="163" name="Google Shape;163;p25"/>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Conversation guide</a:t>
            </a:r>
            <a:endParaRPr/>
          </a:p>
        </p:txBody>
      </p:sp>
      <p:sp>
        <p:nvSpPr>
          <p:cNvPr id="164" name="Google Shape;164;p25"/>
          <p:cNvSpPr/>
          <p:nvPr/>
        </p:nvSpPr>
        <p:spPr>
          <a:xfrm>
            <a:off x="101400" y="117000"/>
            <a:ext cx="8941200" cy="49095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65" name="Google Shape;165;p25"/>
          <p:cNvPicPr preferRelativeResize="0"/>
          <p:nvPr/>
        </p:nvPicPr>
        <p:blipFill>
          <a:blip r:embed="rId3">
            <a:alphaModFix/>
          </a:blip>
          <a:stretch>
            <a:fillRect/>
          </a:stretch>
        </p:blipFill>
        <p:spPr>
          <a:xfrm>
            <a:off x="7520400" y="4441400"/>
            <a:ext cx="1311900" cy="404200"/>
          </a:xfrm>
          <a:prstGeom prst="rect">
            <a:avLst/>
          </a:prstGeom>
          <a:noFill/>
          <a:ln>
            <a:noFill/>
          </a:ln>
        </p:spPr>
      </p:pic>
      <p:sp>
        <p:nvSpPr>
          <p:cNvPr id="166" name="Google Shape;166;p25"/>
          <p:cNvSpPr txBox="1"/>
          <p:nvPr>
            <p:ph idx="4294967295"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6. You should reimagine governance because you can. </a:t>
            </a:r>
            <a:endParaRPr b="1"/>
          </a:p>
        </p:txBody>
      </p:sp>
      <p:sp>
        <p:nvSpPr>
          <p:cNvPr id="167" name="Google Shape;167;p25"/>
          <p:cNvSpPr txBox="1"/>
          <p:nvPr>
            <p:ph idx="4294967295" type="body"/>
          </p:nvPr>
        </p:nvSpPr>
        <p:spPr>
          <a:xfrm>
            <a:off x="376500" y="1300025"/>
            <a:ext cx="8520600" cy="2982900"/>
          </a:xfrm>
          <a:prstGeom prst="rect">
            <a:avLst/>
          </a:prstGeom>
        </p:spPr>
        <p:txBody>
          <a:bodyPr anchorCtr="0" anchor="t" bIns="91425" lIns="91425" spcFirstLastPara="1" rIns="91425" wrap="square" tIns="91425">
            <a:noAutofit/>
          </a:bodyPr>
          <a:lstStyle/>
          <a:p>
            <a:pPr indent="-349250" lvl="0" marL="457200" rtl="0" algn="l">
              <a:spcBef>
                <a:spcPts val="0"/>
              </a:spcBef>
              <a:spcAft>
                <a:spcPts val="0"/>
              </a:spcAft>
              <a:buClr>
                <a:schemeClr val="dk1"/>
              </a:buClr>
              <a:buSzPts val="1900"/>
              <a:buChar char="●"/>
            </a:pPr>
            <a:r>
              <a:rPr lang="en" sz="1900">
                <a:solidFill>
                  <a:schemeClr val="dk1"/>
                </a:solidFill>
              </a:rPr>
              <a:t>The way that governance is done can get stuck in place because of a </a:t>
            </a:r>
            <a:r>
              <a:rPr b="1" lang="en" sz="1900">
                <a:solidFill>
                  <a:schemeClr val="dk1"/>
                </a:solidFill>
              </a:rPr>
              <a:t>misconception that there aren’t many choices. </a:t>
            </a:r>
            <a:endParaRPr b="1" sz="1900">
              <a:solidFill>
                <a:schemeClr val="dk1"/>
              </a:solidFill>
            </a:endParaRPr>
          </a:p>
          <a:p>
            <a:pPr indent="0" lvl="0" marL="457200" rtl="0" algn="l">
              <a:spcBef>
                <a:spcPts val="1000"/>
              </a:spcBef>
              <a:spcAft>
                <a:spcPts val="0"/>
              </a:spcAft>
              <a:buNone/>
            </a:pPr>
            <a:r>
              <a:t/>
            </a:r>
            <a:endParaRPr sz="1900">
              <a:solidFill>
                <a:schemeClr val="dk1"/>
              </a:solidFill>
            </a:endParaRPr>
          </a:p>
          <a:p>
            <a:pPr indent="-349250" lvl="0" marL="457200" rtl="0" algn="l">
              <a:spcBef>
                <a:spcPts val="1000"/>
              </a:spcBef>
              <a:spcAft>
                <a:spcPts val="0"/>
              </a:spcAft>
              <a:buClr>
                <a:schemeClr val="dk1"/>
              </a:buClr>
              <a:buSzPts val="1900"/>
              <a:buChar char="●"/>
            </a:pPr>
            <a:r>
              <a:rPr lang="en" sz="1900">
                <a:solidFill>
                  <a:schemeClr val="dk1"/>
                </a:solidFill>
              </a:rPr>
              <a:t>While there are binding legislative and legal rules that must be met, there’s </a:t>
            </a:r>
            <a:r>
              <a:rPr b="1" lang="en" sz="1900">
                <a:solidFill>
                  <a:schemeClr val="dk1"/>
                </a:solidFill>
              </a:rPr>
              <a:t>more room for innovations in governance than many people believe. </a:t>
            </a:r>
            <a:endParaRPr b="1" sz="1900">
              <a:solidFill>
                <a:schemeClr val="dk1"/>
              </a:solidFill>
            </a:endParaRPr>
          </a:p>
          <a:p>
            <a:pPr indent="-336550" lvl="1" marL="914400" rtl="0" algn="l">
              <a:spcBef>
                <a:spcPts val="1000"/>
              </a:spcBef>
              <a:spcAft>
                <a:spcPts val="1000"/>
              </a:spcAft>
              <a:buClr>
                <a:schemeClr val="dk1"/>
              </a:buClr>
              <a:buSzPts val="1700"/>
              <a:buChar char="○"/>
            </a:pPr>
            <a:r>
              <a:rPr lang="en" sz="1700">
                <a:solidFill>
                  <a:schemeClr val="dk1"/>
                </a:solidFill>
              </a:rPr>
              <a:t>For example, organizations can design their own structures and processes based on their unique circumstances and many governance responsibilities can be delegated and shared.</a:t>
            </a:r>
            <a:endParaRPr sz="1700">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812D6F"/>
        </a:solidFill>
      </p:bgPr>
    </p:bg>
    <p:spTree>
      <p:nvGrpSpPr>
        <p:cNvPr id="171" name="Shape 171"/>
        <p:cNvGrpSpPr/>
        <p:nvPr/>
      </p:nvGrpSpPr>
      <p:grpSpPr>
        <a:xfrm>
          <a:off x="0" y="0"/>
          <a:ext cx="0" cy="0"/>
          <a:chOff x="0" y="0"/>
          <a:chExt cx="0" cy="0"/>
        </a:xfrm>
      </p:grpSpPr>
      <p:sp>
        <p:nvSpPr>
          <p:cNvPr id="172" name="Google Shape;172;p26"/>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Conversation guide</a:t>
            </a:r>
            <a:endParaRPr/>
          </a:p>
        </p:txBody>
      </p:sp>
      <p:sp>
        <p:nvSpPr>
          <p:cNvPr id="173" name="Google Shape;173;p26"/>
          <p:cNvSpPr/>
          <p:nvPr/>
        </p:nvSpPr>
        <p:spPr>
          <a:xfrm>
            <a:off x="101400" y="117000"/>
            <a:ext cx="8941200" cy="49095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74" name="Google Shape;174;p26"/>
          <p:cNvPicPr preferRelativeResize="0"/>
          <p:nvPr/>
        </p:nvPicPr>
        <p:blipFill>
          <a:blip r:embed="rId3">
            <a:alphaModFix/>
          </a:blip>
          <a:stretch>
            <a:fillRect/>
          </a:stretch>
        </p:blipFill>
        <p:spPr>
          <a:xfrm>
            <a:off x="7520400" y="4441400"/>
            <a:ext cx="1311900" cy="404200"/>
          </a:xfrm>
          <a:prstGeom prst="rect">
            <a:avLst/>
          </a:prstGeom>
          <a:noFill/>
          <a:ln>
            <a:noFill/>
          </a:ln>
        </p:spPr>
      </p:pic>
      <p:sp>
        <p:nvSpPr>
          <p:cNvPr id="175" name="Google Shape;175;p26"/>
          <p:cNvSpPr txBox="1"/>
          <p:nvPr>
            <p:ph idx="4294967295" type="title"/>
          </p:nvPr>
        </p:nvSpPr>
        <p:spPr>
          <a:xfrm>
            <a:off x="311700" y="220000"/>
            <a:ext cx="8520600" cy="9159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6. You should reimagine governance because you can. </a:t>
            </a:r>
            <a:r>
              <a:rPr b="1" lang="en" sz="1688"/>
              <a:t>continued…. </a:t>
            </a:r>
            <a:endParaRPr b="1" sz="1688"/>
          </a:p>
        </p:txBody>
      </p:sp>
      <p:sp>
        <p:nvSpPr>
          <p:cNvPr id="176" name="Google Shape;176;p26"/>
          <p:cNvSpPr txBox="1"/>
          <p:nvPr>
            <p:ph idx="4294967295" type="body"/>
          </p:nvPr>
        </p:nvSpPr>
        <p:spPr>
          <a:xfrm>
            <a:off x="376500" y="1028750"/>
            <a:ext cx="8520600" cy="2982900"/>
          </a:xfrm>
          <a:prstGeom prst="rect">
            <a:avLst/>
          </a:prstGeom>
        </p:spPr>
        <p:txBody>
          <a:bodyPr anchorCtr="0" anchor="t" bIns="91425" lIns="91425" spcFirstLastPara="1" rIns="91425" wrap="square" tIns="91425">
            <a:noAutofit/>
          </a:bodyPr>
          <a:lstStyle/>
          <a:p>
            <a:pPr indent="-349250" lvl="0" marL="457200" rtl="0" algn="l">
              <a:spcBef>
                <a:spcPts val="0"/>
              </a:spcBef>
              <a:spcAft>
                <a:spcPts val="0"/>
              </a:spcAft>
              <a:buClr>
                <a:schemeClr val="dk1"/>
              </a:buClr>
              <a:buSzPts val="1900"/>
              <a:buChar char="●"/>
            </a:pPr>
            <a:r>
              <a:rPr b="1" lang="en" sz="1900">
                <a:solidFill>
                  <a:schemeClr val="dk1"/>
                </a:solidFill>
              </a:rPr>
              <a:t>Habits, norms and assumptions can also be misconstrued as fixed </a:t>
            </a:r>
            <a:r>
              <a:rPr lang="en" sz="1900">
                <a:solidFill>
                  <a:schemeClr val="dk1"/>
                </a:solidFill>
              </a:rPr>
              <a:t>but are actually fluid. </a:t>
            </a:r>
            <a:endParaRPr sz="1900">
              <a:solidFill>
                <a:schemeClr val="dk1"/>
              </a:solidFill>
            </a:endParaRPr>
          </a:p>
          <a:p>
            <a:pPr indent="-336550" lvl="1" marL="914400" rtl="0" algn="l">
              <a:spcBef>
                <a:spcPts val="1000"/>
              </a:spcBef>
              <a:spcAft>
                <a:spcPts val="0"/>
              </a:spcAft>
              <a:buClr>
                <a:schemeClr val="dk1"/>
              </a:buClr>
              <a:buSzPts val="1700"/>
              <a:buChar char="○"/>
            </a:pPr>
            <a:r>
              <a:rPr lang="en" sz="1700">
                <a:solidFill>
                  <a:schemeClr val="dk1"/>
                </a:solidFill>
              </a:rPr>
              <a:t>For example, a governance structure, like a council, may have been created as a mechanism for stakeholder engagement but no longer makes sense given the shift to more agile ways of working. In other instances, personal preferences might become entrenched practices, but they can be revamped.      </a:t>
            </a:r>
            <a:endParaRPr sz="1700">
              <a:solidFill>
                <a:schemeClr val="dk1"/>
              </a:solidFill>
            </a:endParaRPr>
          </a:p>
          <a:p>
            <a:pPr indent="0" lvl="0" marL="457200" rtl="0" algn="l">
              <a:spcBef>
                <a:spcPts val="1000"/>
              </a:spcBef>
              <a:spcAft>
                <a:spcPts val="0"/>
              </a:spcAft>
              <a:buNone/>
            </a:pPr>
            <a:r>
              <a:t/>
            </a:r>
            <a:endParaRPr b="1" sz="1900">
              <a:solidFill>
                <a:schemeClr val="dk1"/>
              </a:solidFill>
            </a:endParaRPr>
          </a:p>
          <a:p>
            <a:pPr indent="-349250" lvl="0" marL="457200" rtl="0" algn="l">
              <a:spcBef>
                <a:spcPts val="1000"/>
              </a:spcBef>
              <a:spcAft>
                <a:spcPts val="1000"/>
              </a:spcAft>
              <a:buClr>
                <a:schemeClr val="dk1"/>
              </a:buClr>
              <a:buSzPts val="1900"/>
              <a:buChar char="●"/>
            </a:pPr>
            <a:r>
              <a:rPr b="1" lang="en" sz="1900">
                <a:solidFill>
                  <a:schemeClr val="dk1"/>
                </a:solidFill>
              </a:rPr>
              <a:t>There are many opportunities for reimagining your governance so it’s better positioned for your current and future environment.</a:t>
            </a:r>
            <a:r>
              <a:rPr lang="en" sz="1900">
                <a:solidFill>
                  <a:schemeClr val="dk1"/>
                </a:solidFill>
              </a:rPr>
              <a:t> The journey can start by exploring what’s holding it in place.</a:t>
            </a:r>
            <a:endParaRPr sz="19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812D6F"/>
        </a:solidFill>
      </p:bgPr>
    </p:bg>
    <p:spTree>
      <p:nvGrpSpPr>
        <p:cNvPr id="63" name="Shape 63"/>
        <p:cNvGrpSpPr/>
        <p:nvPr/>
      </p:nvGrpSpPr>
      <p:grpSpPr>
        <a:xfrm>
          <a:off x="0" y="0"/>
          <a:ext cx="0" cy="0"/>
          <a:chOff x="0" y="0"/>
          <a:chExt cx="0" cy="0"/>
        </a:xfrm>
      </p:grpSpPr>
      <p:sp>
        <p:nvSpPr>
          <p:cNvPr id="64" name="Google Shape;64;p14"/>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Conversation guide</a:t>
            </a:r>
            <a:endParaRPr/>
          </a:p>
        </p:txBody>
      </p:sp>
      <p:sp>
        <p:nvSpPr>
          <p:cNvPr id="65" name="Google Shape;65;p14"/>
          <p:cNvSpPr/>
          <p:nvPr/>
        </p:nvSpPr>
        <p:spPr>
          <a:xfrm>
            <a:off x="101400" y="117000"/>
            <a:ext cx="8941200" cy="49095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6" name="Google Shape;66;p14"/>
          <p:cNvPicPr preferRelativeResize="0"/>
          <p:nvPr/>
        </p:nvPicPr>
        <p:blipFill>
          <a:blip r:embed="rId3">
            <a:alphaModFix/>
          </a:blip>
          <a:stretch>
            <a:fillRect/>
          </a:stretch>
        </p:blipFill>
        <p:spPr>
          <a:xfrm>
            <a:off x="7520400" y="4441400"/>
            <a:ext cx="1311900" cy="404200"/>
          </a:xfrm>
          <a:prstGeom prst="rect">
            <a:avLst/>
          </a:prstGeom>
          <a:noFill/>
          <a:ln>
            <a:noFill/>
          </a:ln>
        </p:spPr>
      </p:pic>
      <p:sp>
        <p:nvSpPr>
          <p:cNvPr id="67" name="Google Shape;67;p14"/>
          <p:cNvSpPr txBox="1"/>
          <p:nvPr>
            <p:ph idx="4294967295"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As you review the reasons, consider:   </a:t>
            </a:r>
            <a:endParaRPr b="1"/>
          </a:p>
        </p:txBody>
      </p:sp>
      <p:sp>
        <p:nvSpPr>
          <p:cNvPr id="68" name="Google Shape;68;p14"/>
          <p:cNvSpPr txBox="1"/>
          <p:nvPr>
            <p:ph idx="4294967295" type="body"/>
          </p:nvPr>
        </p:nvSpPr>
        <p:spPr>
          <a:xfrm>
            <a:off x="387900" y="1152475"/>
            <a:ext cx="8520600" cy="3416400"/>
          </a:xfrm>
          <a:prstGeom prst="rect">
            <a:avLst/>
          </a:prstGeom>
        </p:spPr>
        <p:txBody>
          <a:bodyPr anchorCtr="0" anchor="t" bIns="91425" lIns="91425" spcFirstLastPara="1" rIns="91425" wrap="square" tIns="91425">
            <a:normAutofit/>
          </a:bodyPr>
          <a:lstStyle/>
          <a:p>
            <a:pPr indent="-368300" lvl="0" marL="457200" rtl="0" algn="l">
              <a:spcBef>
                <a:spcPts val="0"/>
              </a:spcBef>
              <a:spcAft>
                <a:spcPts val="0"/>
              </a:spcAft>
              <a:buClr>
                <a:schemeClr val="dk1"/>
              </a:buClr>
              <a:buSzPts val="2200"/>
              <a:buChar char="●"/>
            </a:pPr>
            <a:r>
              <a:rPr lang="en" sz="2200">
                <a:solidFill>
                  <a:schemeClr val="dk1"/>
                </a:solidFill>
              </a:rPr>
              <a:t>What </a:t>
            </a:r>
            <a:r>
              <a:rPr b="1" lang="en" sz="2200">
                <a:solidFill>
                  <a:schemeClr val="dk1"/>
                </a:solidFill>
              </a:rPr>
              <a:t>resonates</a:t>
            </a:r>
            <a:r>
              <a:rPr lang="en" sz="2200">
                <a:solidFill>
                  <a:schemeClr val="dk1"/>
                </a:solidFill>
              </a:rPr>
              <a:t> for your organization? </a:t>
            </a:r>
            <a:endParaRPr sz="2200">
              <a:solidFill>
                <a:schemeClr val="dk1"/>
              </a:solidFill>
            </a:endParaRPr>
          </a:p>
          <a:p>
            <a:pPr indent="0" lvl="0" marL="457200" rtl="0" algn="l">
              <a:spcBef>
                <a:spcPts val="1000"/>
              </a:spcBef>
              <a:spcAft>
                <a:spcPts val="0"/>
              </a:spcAft>
              <a:buNone/>
            </a:pPr>
            <a:r>
              <a:t/>
            </a:r>
            <a:endParaRPr sz="2200">
              <a:solidFill>
                <a:schemeClr val="dk1"/>
              </a:solidFill>
            </a:endParaRPr>
          </a:p>
          <a:p>
            <a:pPr indent="-368300" lvl="0" marL="457200" rtl="0" algn="l">
              <a:spcBef>
                <a:spcPts val="1000"/>
              </a:spcBef>
              <a:spcAft>
                <a:spcPts val="0"/>
              </a:spcAft>
              <a:buClr>
                <a:schemeClr val="dk1"/>
              </a:buClr>
              <a:buSzPts val="2200"/>
              <a:buChar char="●"/>
            </a:pPr>
            <a:r>
              <a:rPr lang="en" sz="2200">
                <a:solidFill>
                  <a:schemeClr val="dk1"/>
                </a:solidFill>
              </a:rPr>
              <a:t>Would any of the reasons for reimagining cause hearty </a:t>
            </a:r>
            <a:r>
              <a:rPr b="1" lang="en" sz="2200">
                <a:solidFill>
                  <a:schemeClr val="dk1"/>
                </a:solidFill>
              </a:rPr>
              <a:t>debate </a:t>
            </a:r>
            <a:r>
              <a:rPr lang="en" sz="2200">
                <a:solidFill>
                  <a:schemeClr val="dk1"/>
                </a:solidFill>
              </a:rPr>
              <a:t>in your organization or </a:t>
            </a:r>
            <a:r>
              <a:rPr b="1" lang="en" sz="2200">
                <a:solidFill>
                  <a:schemeClr val="dk1"/>
                </a:solidFill>
              </a:rPr>
              <a:t>inspire </a:t>
            </a:r>
            <a:r>
              <a:rPr lang="en" sz="2200">
                <a:solidFill>
                  <a:schemeClr val="dk1"/>
                </a:solidFill>
              </a:rPr>
              <a:t>change?  </a:t>
            </a:r>
            <a:endParaRPr sz="2200">
              <a:solidFill>
                <a:schemeClr val="dk1"/>
              </a:solidFill>
            </a:endParaRPr>
          </a:p>
          <a:p>
            <a:pPr indent="0" lvl="0" marL="457200" rtl="0" algn="l">
              <a:spcBef>
                <a:spcPts val="1000"/>
              </a:spcBef>
              <a:spcAft>
                <a:spcPts val="0"/>
              </a:spcAft>
              <a:buNone/>
            </a:pPr>
            <a:r>
              <a:t/>
            </a:r>
            <a:endParaRPr sz="2200">
              <a:solidFill>
                <a:schemeClr val="dk1"/>
              </a:solidFill>
            </a:endParaRPr>
          </a:p>
          <a:p>
            <a:pPr indent="-368300" lvl="0" marL="457200" rtl="0" algn="l">
              <a:spcBef>
                <a:spcPts val="1000"/>
              </a:spcBef>
              <a:spcAft>
                <a:spcPts val="1000"/>
              </a:spcAft>
              <a:buClr>
                <a:schemeClr val="dk1"/>
              </a:buClr>
              <a:buSzPts val="2200"/>
              <a:buChar char="●"/>
            </a:pPr>
            <a:r>
              <a:rPr lang="en" sz="2200">
                <a:solidFill>
                  <a:schemeClr val="dk1"/>
                </a:solidFill>
              </a:rPr>
              <a:t>What could be </a:t>
            </a:r>
            <a:r>
              <a:rPr b="1" lang="en" sz="2200">
                <a:solidFill>
                  <a:schemeClr val="dk1"/>
                </a:solidFill>
              </a:rPr>
              <a:t>your unique motivations </a:t>
            </a:r>
            <a:r>
              <a:rPr lang="en" sz="2200">
                <a:solidFill>
                  <a:schemeClr val="dk1"/>
                </a:solidFill>
              </a:rPr>
              <a:t>for doing things differently? </a:t>
            </a:r>
            <a:endParaRPr sz="22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812D6F"/>
        </a:solidFill>
      </p:bgPr>
    </p:bg>
    <p:spTree>
      <p:nvGrpSpPr>
        <p:cNvPr id="72" name="Shape 72"/>
        <p:cNvGrpSpPr/>
        <p:nvPr/>
      </p:nvGrpSpPr>
      <p:grpSpPr>
        <a:xfrm>
          <a:off x="0" y="0"/>
          <a:ext cx="0" cy="0"/>
          <a:chOff x="0" y="0"/>
          <a:chExt cx="0" cy="0"/>
        </a:xfrm>
      </p:grpSpPr>
      <p:sp>
        <p:nvSpPr>
          <p:cNvPr id="73" name="Google Shape;73;p15"/>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Conversation guide</a:t>
            </a:r>
            <a:endParaRPr/>
          </a:p>
        </p:txBody>
      </p:sp>
      <p:sp>
        <p:nvSpPr>
          <p:cNvPr id="74" name="Google Shape;74;p15"/>
          <p:cNvSpPr/>
          <p:nvPr/>
        </p:nvSpPr>
        <p:spPr>
          <a:xfrm>
            <a:off x="101400" y="117000"/>
            <a:ext cx="8941200" cy="49095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5" name="Google Shape;75;p15"/>
          <p:cNvPicPr preferRelativeResize="0"/>
          <p:nvPr/>
        </p:nvPicPr>
        <p:blipFill>
          <a:blip r:embed="rId3">
            <a:alphaModFix/>
          </a:blip>
          <a:stretch>
            <a:fillRect/>
          </a:stretch>
        </p:blipFill>
        <p:spPr>
          <a:xfrm>
            <a:off x="7520400" y="4441400"/>
            <a:ext cx="1311900" cy="404200"/>
          </a:xfrm>
          <a:prstGeom prst="rect">
            <a:avLst/>
          </a:prstGeom>
          <a:noFill/>
          <a:ln>
            <a:noFill/>
          </a:ln>
        </p:spPr>
      </p:pic>
      <p:sp>
        <p:nvSpPr>
          <p:cNvPr id="76" name="Google Shape;76;p15"/>
          <p:cNvSpPr txBox="1"/>
          <p:nvPr>
            <p:ph idx="4294967295" type="title"/>
          </p:nvPr>
        </p:nvSpPr>
        <p:spPr>
          <a:xfrm>
            <a:off x="311700" y="273575"/>
            <a:ext cx="8520600" cy="572700"/>
          </a:xfrm>
          <a:prstGeom prst="rect">
            <a:avLst/>
          </a:prstGeom>
        </p:spPr>
        <p:txBody>
          <a:bodyPr anchorCtr="0" anchor="t" bIns="91425" lIns="91425" spcFirstLastPara="1" rIns="91425" wrap="square" tIns="91425">
            <a:normAutofit fontScale="90000"/>
          </a:bodyPr>
          <a:lstStyle/>
          <a:p>
            <a:pPr indent="-388620" lvl="0" marL="457200" rtl="0" algn="l">
              <a:spcBef>
                <a:spcPts val="0"/>
              </a:spcBef>
              <a:spcAft>
                <a:spcPts val="0"/>
              </a:spcAft>
              <a:buSzPct val="100000"/>
              <a:buAutoNum type="arabicPeriod"/>
            </a:pPr>
            <a:r>
              <a:rPr b="1" lang="en"/>
              <a:t>Everything is changing, so should governance. </a:t>
            </a:r>
            <a:endParaRPr b="1"/>
          </a:p>
        </p:txBody>
      </p:sp>
      <p:sp>
        <p:nvSpPr>
          <p:cNvPr id="77" name="Google Shape;77;p15"/>
          <p:cNvSpPr txBox="1"/>
          <p:nvPr>
            <p:ph idx="4294967295" type="body"/>
          </p:nvPr>
        </p:nvSpPr>
        <p:spPr>
          <a:xfrm>
            <a:off x="376500" y="932250"/>
            <a:ext cx="8520600" cy="3731400"/>
          </a:xfrm>
          <a:prstGeom prst="rect">
            <a:avLst/>
          </a:prstGeom>
        </p:spPr>
        <p:txBody>
          <a:bodyPr anchorCtr="0" anchor="t" bIns="91425" lIns="91425" spcFirstLastPara="1" rIns="91425" wrap="square" tIns="91425">
            <a:noAutofit/>
          </a:bodyPr>
          <a:lstStyle/>
          <a:p>
            <a:pPr indent="-393700" lvl="0" marL="457200" rtl="0" algn="l">
              <a:spcBef>
                <a:spcPts val="0"/>
              </a:spcBef>
              <a:spcAft>
                <a:spcPts val="0"/>
              </a:spcAft>
              <a:buClr>
                <a:schemeClr val="dk1"/>
              </a:buClr>
              <a:buSzPts val="2600"/>
              <a:buChar char="●"/>
            </a:pPr>
            <a:r>
              <a:rPr lang="en">
                <a:solidFill>
                  <a:schemeClr val="dk1"/>
                </a:solidFill>
              </a:rPr>
              <a:t>Organizations are facing </a:t>
            </a:r>
            <a:r>
              <a:rPr b="1" lang="en">
                <a:solidFill>
                  <a:schemeClr val="dk1"/>
                </a:solidFill>
              </a:rPr>
              <a:t>unprecedented changes </a:t>
            </a:r>
            <a:r>
              <a:rPr lang="en">
                <a:solidFill>
                  <a:schemeClr val="dk1"/>
                </a:solidFill>
              </a:rPr>
              <a:t>in their environments and, as a result, are transforming how they operate and fulfill their mission. However, the </a:t>
            </a:r>
            <a:r>
              <a:rPr b="1" lang="en">
                <a:solidFill>
                  <a:schemeClr val="dk1"/>
                </a:solidFill>
              </a:rPr>
              <a:t>fundamentals of governance design haven’t changed a lot from decades ago</a:t>
            </a:r>
            <a:r>
              <a:rPr lang="en">
                <a:solidFill>
                  <a:schemeClr val="dk1"/>
                </a:solidFill>
              </a:rPr>
              <a:t> when boards were put in place to create more accountability. </a:t>
            </a:r>
            <a:endParaRPr>
              <a:solidFill>
                <a:schemeClr val="dk1"/>
              </a:solidFill>
            </a:endParaRPr>
          </a:p>
          <a:p>
            <a:pPr indent="0" lvl="0" marL="457200" rtl="0" algn="l">
              <a:spcBef>
                <a:spcPts val="1000"/>
              </a:spcBef>
              <a:spcAft>
                <a:spcPts val="0"/>
              </a:spcAft>
              <a:buNone/>
            </a:pPr>
            <a:r>
              <a:t/>
            </a:r>
            <a:endParaRPr b="1" sz="400">
              <a:solidFill>
                <a:schemeClr val="dk1"/>
              </a:solidFill>
            </a:endParaRPr>
          </a:p>
          <a:p>
            <a:pPr indent="-393700" lvl="0" marL="457200" rtl="0" algn="l">
              <a:spcBef>
                <a:spcPts val="1000"/>
              </a:spcBef>
              <a:spcAft>
                <a:spcPts val="1000"/>
              </a:spcAft>
              <a:buClr>
                <a:schemeClr val="dk1"/>
              </a:buClr>
              <a:buSzPts val="2600"/>
              <a:buChar char="●"/>
            </a:pPr>
            <a:r>
              <a:rPr b="1" lang="en">
                <a:solidFill>
                  <a:schemeClr val="dk1"/>
                </a:solidFill>
              </a:rPr>
              <a:t>Governance design needs to keep pace with organizational transformations, and the significant shifts in how we think about leadership. </a:t>
            </a:r>
            <a:r>
              <a:rPr lang="en">
                <a:solidFill>
                  <a:schemeClr val="dk1"/>
                </a:solidFill>
              </a:rPr>
              <a:t>It’s more important than ever to ask bolder, braver questions about how your governance is done and who participates in it.</a:t>
            </a:r>
            <a:endParaRPr sz="26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812D6F"/>
        </a:solidFill>
      </p:bgPr>
    </p:bg>
    <p:spTree>
      <p:nvGrpSpPr>
        <p:cNvPr id="81" name="Shape 81"/>
        <p:cNvGrpSpPr/>
        <p:nvPr/>
      </p:nvGrpSpPr>
      <p:grpSpPr>
        <a:xfrm>
          <a:off x="0" y="0"/>
          <a:ext cx="0" cy="0"/>
          <a:chOff x="0" y="0"/>
          <a:chExt cx="0" cy="0"/>
        </a:xfrm>
      </p:grpSpPr>
      <p:sp>
        <p:nvSpPr>
          <p:cNvPr id="82" name="Google Shape;82;p16"/>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Conversation guide</a:t>
            </a:r>
            <a:endParaRPr/>
          </a:p>
        </p:txBody>
      </p:sp>
      <p:sp>
        <p:nvSpPr>
          <p:cNvPr id="83" name="Google Shape;83;p16"/>
          <p:cNvSpPr/>
          <p:nvPr/>
        </p:nvSpPr>
        <p:spPr>
          <a:xfrm>
            <a:off x="101400" y="117000"/>
            <a:ext cx="8941200" cy="49095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4" name="Google Shape;84;p16"/>
          <p:cNvPicPr preferRelativeResize="0"/>
          <p:nvPr/>
        </p:nvPicPr>
        <p:blipFill>
          <a:blip r:embed="rId3">
            <a:alphaModFix/>
          </a:blip>
          <a:stretch>
            <a:fillRect/>
          </a:stretch>
        </p:blipFill>
        <p:spPr>
          <a:xfrm>
            <a:off x="7520400" y="4441400"/>
            <a:ext cx="1311900" cy="404200"/>
          </a:xfrm>
          <a:prstGeom prst="rect">
            <a:avLst/>
          </a:prstGeom>
          <a:noFill/>
          <a:ln>
            <a:noFill/>
          </a:ln>
        </p:spPr>
      </p:pic>
      <p:sp>
        <p:nvSpPr>
          <p:cNvPr id="85" name="Google Shape;85;p16"/>
          <p:cNvSpPr txBox="1"/>
          <p:nvPr>
            <p:ph idx="4294967295"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2. View governance through a more complex and expansive lens.</a:t>
            </a:r>
            <a:endParaRPr b="1"/>
          </a:p>
          <a:p>
            <a:pPr indent="0" lvl="0" marL="0" rtl="0" algn="l">
              <a:spcBef>
                <a:spcPts val="0"/>
              </a:spcBef>
              <a:spcAft>
                <a:spcPts val="0"/>
              </a:spcAft>
              <a:buNone/>
            </a:pPr>
            <a:r>
              <a:t/>
            </a:r>
            <a:endParaRPr b="1"/>
          </a:p>
        </p:txBody>
      </p:sp>
      <p:sp>
        <p:nvSpPr>
          <p:cNvPr id="86" name="Google Shape;86;p16"/>
          <p:cNvSpPr txBox="1"/>
          <p:nvPr>
            <p:ph idx="4294967295" type="body"/>
          </p:nvPr>
        </p:nvSpPr>
        <p:spPr>
          <a:xfrm>
            <a:off x="376500" y="1634275"/>
            <a:ext cx="8520600" cy="31923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en">
                <a:solidFill>
                  <a:schemeClr val="dk1"/>
                </a:solidFill>
              </a:rPr>
              <a:t>Work of governance has </a:t>
            </a:r>
            <a:r>
              <a:rPr b="1" lang="en">
                <a:solidFill>
                  <a:schemeClr val="dk1"/>
                </a:solidFill>
              </a:rPr>
              <a:t>gotten tougher and more complicated, and there are increased demands</a:t>
            </a:r>
            <a:r>
              <a:rPr lang="en">
                <a:solidFill>
                  <a:schemeClr val="dk1"/>
                </a:solidFill>
              </a:rPr>
              <a:t> on board members and staff leadership to govern well.</a:t>
            </a:r>
            <a:endParaRPr>
              <a:solidFill>
                <a:schemeClr val="dk1"/>
              </a:solidFill>
            </a:endParaRPr>
          </a:p>
          <a:p>
            <a:pPr indent="0" lvl="0" marL="0" rtl="0" algn="l">
              <a:spcBef>
                <a:spcPts val="1000"/>
              </a:spcBef>
              <a:spcAft>
                <a:spcPts val="0"/>
              </a:spcAft>
              <a:buNone/>
            </a:pPr>
            <a:r>
              <a:t/>
            </a:r>
            <a:endParaRPr>
              <a:solidFill>
                <a:schemeClr val="dk1"/>
              </a:solidFill>
            </a:endParaRPr>
          </a:p>
          <a:p>
            <a:pPr indent="-342900" lvl="0" marL="457200" rtl="0" algn="l">
              <a:spcBef>
                <a:spcPts val="1000"/>
              </a:spcBef>
              <a:spcAft>
                <a:spcPts val="0"/>
              </a:spcAft>
              <a:buClr>
                <a:schemeClr val="dk1"/>
              </a:buClr>
              <a:buSzPts val="1800"/>
              <a:buChar char="●"/>
            </a:pPr>
            <a:r>
              <a:rPr lang="en">
                <a:solidFill>
                  <a:schemeClr val="dk1"/>
                </a:solidFill>
              </a:rPr>
              <a:t>The </a:t>
            </a:r>
            <a:r>
              <a:rPr b="1" lang="en">
                <a:solidFill>
                  <a:schemeClr val="dk1"/>
                </a:solidFill>
              </a:rPr>
              <a:t>mix of required knowledge, skills, and experience is more complex, </a:t>
            </a:r>
            <a:r>
              <a:rPr lang="en">
                <a:solidFill>
                  <a:schemeClr val="dk1"/>
                </a:solidFill>
              </a:rPr>
              <a:t>and the growth of system-wide collaborations makes it even more challenging. </a:t>
            </a:r>
            <a:endParaRPr b="1">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812D6F"/>
        </a:solidFill>
      </p:bgPr>
    </p:bg>
    <p:spTree>
      <p:nvGrpSpPr>
        <p:cNvPr id="90" name="Shape 90"/>
        <p:cNvGrpSpPr/>
        <p:nvPr/>
      </p:nvGrpSpPr>
      <p:grpSpPr>
        <a:xfrm>
          <a:off x="0" y="0"/>
          <a:ext cx="0" cy="0"/>
          <a:chOff x="0" y="0"/>
          <a:chExt cx="0" cy="0"/>
        </a:xfrm>
      </p:grpSpPr>
      <p:sp>
        <p:nvSpPr>
          <p:cNvPr id="91" name="Google Shape;91;p17"/>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Conversation guide</a:t>
            </a:r>
            <a:endParaRPr/>
          </a:p>
        </p:txBody>
      </p:sp>
      <p:sp>
        <p:nvSpPr>
          <p:cNvPr id="92" name="Google Shape;92;p17"/>
          <p:cNvSpPr/>
          <p:nvPr/>
        </p:nvSpPr>
        <p:spPr>
          <a:xfrm>
            <a:off x="101400" y="117000"/>
            <a:ext cx="8941200" cy="49095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3" name="Google Shape;93;p17"/>
          <p:cNvPicPr preferRelativeResize="0"/>
          <p:nvPr/>
        </p:nvPicPr>
        <p:blipFill>
          <a:blip r:embed="rId3">
            <a:alphaModFix/>
          </a:blip>
          <a:stretch>
            <a:fillRect/>
          </a:stretch>
        </p:blipFill>
        <p:spPr>
          <a:xfrm>
            <a:off x="7520400" y="4441400"/>
            <a:ext cx="1311900" cy="404200"/>
          </a:xfrm>
          <a:prstGeom prst="rect">
            <a:avLst/>
          </a:prstGeom>
          <a:noFill/>
          <a:ln>
            <a:noFill/>
          </a:ln>
        </p:spPr>
      </p:pic>
      <p:sp>
        <p:nvSpPr>
          <p:cNvPr id="94" name="Google Shape;94;p17"/>
          <p:cNvSpPr txBox="1"/>
          <p:nvPr>
            <p:ph idx="4294967295"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2. View governance through a more complex and expansive lens. </a:t>
            </a:r>
            <a:r>
              <a:rPr b="1" i="1" lang="en" sz="2244"/>
              <a:t>c</a:t>
            </a:r>
            <a:r>
              <a:rPr b="1" i="1" lang="en" sz="2244"/>
              <a:t>ontinued…</a:t>
            </a:r>
            <a:endParaRPr b="1" i="1" sz="2244"/>
          </a:p>
        </p:txBody>
      </p:sp>
      <p:sp>
        <p:nvSpPr>
          <p:cNvPr id="95" name="Google Shape;95;p17"/>
          <p:cNvSpPr txBox="1"/>
          <p:nvPr>
            <p:ph idx="4294967295" type="body"/>
          </p:nvPr>
        </p:nvSpPr>
        <p:spPr>
          <a:xfrm>
            <a:off x="376500" y="1634275"/>
            <a:ext cx="8520600" cy="31923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en">
                <a:solidFill>
                  <a:schemeClr val="dk1"/>
                </a:solidFill>
              </a:rPr>
              <a:t>Viewing governance as a </a:t>
            </a:r>
            <a:r>
              <a:rPr b="1" lang="en">
                <a:solidFill>
                  <a:schemeClr val="dk1"/>
                </a:solidFill>
              </a:rPr>
              <a:t>dynamic ecosystem</a:t>
            </a:r>
            <a:r>
              <a:rPr lang="en">
                <a:solidFill>
                  <a:schemeClr val="dk1"/>
                </a:solidFill>
              </a:rPr>
              <a:t>, that is much more than just board performance, can help unravel the complexities. This more expansive lens encourages your organization to envision</a:t>
            </a:r>
            <a:r>
              <a:rPr b="1" lang="en">
                <a:solidFill>
                  <a:schemeClr val="dk1"/>
                </a:solidFill>
              </a:rPr>
              <a:t> governance as a web of interconnected parts. </a:t>
            </a:r>
            <a:endParaRPr b="1">
              <a:solidFill>
                <a:schemeClr val="dk1"/>
              </a:solidFill>
            </a:endParaRPr>
          </a:p>
          <a:p>
            <a:pPr indent="-336550" lvl="1" marL="1371600" rtl="0" algn="l">
              <a:spcBef>
                <a:spcPts val="1000"/>
              </a:spcBef>
              <a:spcAft>
                <a:spcPts val="1000"/>
              </a:spcAft>
              <a:buClr>
                <a:schemeClr val="dk1"/>
              </a:buClr>
              <a:buSzPts val="1700"/>
              <a:buChar char="○"/>
            </a:pPr>
            <a:r>
              <a:rPr lang="en" sz="1700">
                <a:solidFill>
                  <a:schemeClr val="dk1"/>
                </a:solidFill>
              </a:rPr>
              <a:t>For example, if your circumstances change, such as a significant shift in the organization’s purpose, stakeholders, financing, or program directions, then it should prompt a review of your governance culture, processes, structures, and people. </a:t>
            </a:r>
            <a:endParaRPr sz="17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812D6F"/>
        </a:solidFill>
      </p:bgPr>
    </p:bg>
    <p:spTree>
      <p:nvGrpSpPr>
        <p:cNvPr id="99" name="Shape 99"/>
        <p:cNvGrpSpPr/>
        <p:nvPr/>
      </p:nvGrpSpPr>
      <p:grpSpPr>
        <a:xfrm>
          <a:off x="0" y="0"/>
          <a:ext cx="0" cy="0"/>
          <a:chOff x="0" y="0"/>
          <a:chExt cx="0" cy="0"/>
        </a:xfrm>
      </p:grpSpPr>
      <p:sp>
        <p:nvSpPr>
          <p:cNvPr id="100" name="Google Shape;100;p18"/>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Conversation guide</a:t>
            </a:r>
            <a:endParaRPr/>
          </a:p>
        </p:txBody>
      </p:sp>
      <p:sp>
        <p:nvSpPr>
          <p:cNvPr id="101" name="Google Shape;101;p18"/>
          <p:cNvSpPr/>
          <p:nvPr/>
        </p:nvSpPr>
        <p:spPr>
          <a:xfrm>
            <a:off x="101400" y="117000"/>
            <a:ext cx="8941200" cy="49095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2" name="Google Shape;102;p18"/>
          <p:cNvPicPr preferRelativeResize="0"/>
          <p:nvPr/>
        </p:nvPicPr>
        <p:blipFill>
          <a:blip r:embed="rId3">
            <a:alphaModFix/>
          </a:blip>
          <a:stretch>
            <a:fillRect/>
          </a:stretch>
        </p:blipFill>
        <p:spPr>
          <a:xfrm>
            <a:off x="7520400" y="4441400"/>
            <a:ext cx="1311900" cy="404200"/>
          </a:xfrm>
          <a:prstGeom prst="rect">
            <a:avLst/>
          </a:prstGeom>
          <a:noFill/>
          <a:ln>
            <a:noFill/>
          </a:ln>
        </p:spPr>
      </p:pic>
      <p:sp>
        <p:nvSpPr>
          <p:cNvPr id="103" name="Google Shape;103;p18"/>
          <p:cNvSpPr txBox="1"/>
          <p:nvPr>
            <p:ph idx="4294967295"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2. View governance through a more complex and expansive lens. </a:t>
            </a:r>
            <a:r>
              <a:rPr b="1" i="1" lang="en" sz="2133"/>
              <a:t>continued…</a:t>
            </a:r>
            <a:endParaRPr b="1" i="1" sz="2133"/>
          </a:p>
        </p:txBody>
      </p:sp>
      <p:sp>
        <p:nvSpPr>
          <p:cNvPr id="104" name="Google Shape;104;p18"/>
          <p:cNvSpPr txBox="1"/>
          <p:nvPr>
            <p:ph idx="4294967295" type="body"/>
          </p:nvPr>
        </p:nvSpPr>
        <p:spPr>
          <a:xfrm>
            <a:off x="376500" y="1491825"/>
            <a:ext cx="8520600" cy="3192300"/>
          </a:xfrm>
          <a:prstGeom prst="rect">
            <a:avLst/>
          </a:prstGeom>
        </p:spPr>
        <p:txBody>
          <a:bodyPr anchorCtr="0" anchor="t" bIns="91425" lIns="91425" spcFirstLastPara="1" rIns="91425" wrap="square" tIns="91425">
            <a:noAutofit/>
          </a:bodyPr>
          <a:lstStyle/>
          <a:p>
            <a:pPr indent="-349250" lvl="0" marL="457200" rtl="0" algn="l">
              <a:spcBef>
                <a:spcPts val="0"/>
              </a:spcBef>
              <a:spcAft>
                <a:spcPts val="0"/>
              </a:spcAft>
              <a:buClr>
                <a:schemeClr val="dk1"/>
              </a:buClr>
              <a:buSzPts val="1900"/>
              <a:buChar char="●"/>
            </a:pPr>
            <a:r>
              <a:rPr lang="en" sz="1900">
                <a:solidFill>
                  <a:schemeClr val="dk1"/>
                </a:solidFill>
              </a:rPr>
              <a:t>You </a:t>
            </a:r>
            <a:r>
              <a:rPr b="1" lang="en" sz="1900">
                <a:solidFill>
                  <a:schemeClr val="dk1"/>
                </a:solidFill>
              </a:rPr>
              <a:t>can’t make a change in one, without impacting another.</a:t>
            </a:r>
            <a:r>
              <a:rPr lang="en" sz="1900">
                <a:solidFill>
                  <a:schemeClr val="dk1"/>
                </a:solidFill>
              </a:rPr>
              <a:t> </a:t>
            </a:r>
            <a:endParaRPr sz="1900">
              <a:solidFill>
                <a:schemeClr val="dk1"/>
              </a:solidFill>
            </a:endParaRPr>
          </a:p>
          <a:p>
            <a:pPr indent="-336550" lvl="1" marL="1371600" rtl="0" algn="l">
              <a:spcBef>
                <a:spcPts val="1000"/>
              </a:spcBef>
              <a:spcAft>
                <a:spcPts val="0"/>
              </a:spcAft>
              <a:buClr>
                <a:schemeClr val="dk1"/>
              </a:buClr>
              <a:buSzPts val="1700"/>
              <a:buChar char="○"/>
            </a:pPr>
            <a:r>
              <a:rPr lang="en" sz="1700">
                <a:solidFill>
                  <a:schemeClr val="dk1"/>
                </a:solidFill>
              </a:rPr>
              <a:t>For example, if you tighten your risk management checks and balances, it may stifle innovation. You may put the perfect structure in place, but it won’t work if people aren't engaged effectively.</a:t>
            </a:r>
            <a:endParaRPr sz="1700">
              <a:solidFill>
                <a:schemeClr val="dk1"/>
              </a:solidFill>
            </a:endParaRPr>
          </a:p>
          <a:p>
            <a:pPr indent="0" lvl="0" marL="914400" rtl="0" algn="l">
              <a:spcBef>
                <a:spcPts val="1000"/>
              </a:spcBef>
              <a:spcAft>
                <a:spcPts val="0"/>
              </a:spcAft>
              <a:buNone/>
            </a:pPr>
            <a:r>
              <a:t/>
            </a:r>
            <a:endParaRPr b="1" sz="1900">
              <a:solidFill>
                <a:schemeClr val="dk1"/>
              </a:solidFill>
            </a:endParaRPr>
          </a:p>
          <a:p>
            <a:pPr indent="-349250" lvl="0" marL="457200" rtl="0" algn="l">
              <a:spcBef>
                <a:spcPts val="0"/>
              </a:spcBef>
              <a:spcAft>
                <a:spcPts val="1000"/>
              </a:spcAft>
              <a:buClr>
                <a:schemeClr val="dk1"/>
              </a:buClr>
              <a:buSzPts val="1900"/>
              <a:buChar char="●"/>
            </a:pPr>
            <a:r>
              <a:rPr b="1" lang="en" sz="1900">
                <a:solidFill>
                  <a:schemeClr val="dk1"/>
                </a:solidFill>
              </a:rPr>
              <a:t>Every organization’s ecosystem is unique</a:t>
            </a:r>
            <a:r>
              <a:rPr lang="en" sz="1900">
                <a:solidFill>
                  <a:schemeClr val="dk1"/>
                </a:solidFill>
              </a:rPr>
              <a:t>; there’s no ideal model or set of practices that works for everyone. Organizations need to create custom-built designs and solutions. </a:t>
            </a:r>
            <a:endParaRPr sz="19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812D6F"/>
        </a:solidFill>
      </p:bgPr>
    </p:bg>
    <p:spTree>
      <p:nvGrpSpPr>
        <p:cNvPr id="108" name="Shape 108"/>
        <p:cNvGrpSpPr/>
        <p:nvPr/>
      </p:nvGrpSpPr>
      <p:grpSpPr>
        <a:xfrm>
          <a:off x="0" y="0"/>
          <a:ext cx="0" cy="0"/>
          <a:chOff x="0" y="0"/>
          <a:chExt cx="0" cy="0"/>
        </a:xfrm>
      </p:grpSpPr>
      <p:sp>
        <p:nvSpPr>
          <p:cNvPr id="109" name="Google Shape;109;p19"/>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Conversation guide</a:t>
            </a:r>
            <a:endParaRPr/>
          </a:p>
        </p:txBody>
      </p:sp>
      <p:sp>
        <p:nvSpPr>
          <p:cNvPr id="110" name="Google Shape;110;p19"/>
          <p:cNvSpPr/>
          <p:nvPr/>
        </p:nvSpPr>
        <p:spPr>
          <a:xfrm>
            <a:off x="101400" y="117000"/>
            <a:ext cx="8941200" cy="49095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11" name="Google Shape;111;p19"/>
          <p:cNvPicPr preferRelativeResize="0"/>
          <p:nvPr/>
        </p:nvPicPr>
        <p:blipFill>
          <a:blip r:embed="rId3">
            <a:alphaModFix/>
          </a:blip>
          <a:stretch>
            <a:fillRect/>
          </a:stretch>
        </p:blipFill>
        <p:spPr>
          <a:xfrm>
            <a:off x="7520400" y="4441400"/>
            <a:ext cx="1311900" cy="404200"/>
          </a:xfrm>
          <a:prstGeom prst="rect">
            <a:avLst/>
          </a:prstGeom>
          <a:noFill/>
          <a:ln>
            <a:noFill/>
          </a:ln>
        </p:spPr>
      </p:pic>
      <p:sp>
        <p:nvSpPr>
          <p:cNvPr id="112" name="Google Shape;112;p19"/>
          <p:cNvSpPr txBox="1"/>
          <p:nvPr>
            <p:ph idx="4294967295"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3. Governance should be grounded in equity. </a:t>
            </a:r>
            <a:endParaRPr b="1"/>
          </a:p>
        </p:txBody>
      </p:sp>
      <p:sp>
        <p:nvSpPr>
          <p:cNvPr id="113" name="Google Shape;113;p19"/>
          <p:cNvSpPr txBox="1"/>
          <p:nvPr>
            <p:ph idx="4294967295" type="body"/>
          </p:nvPr>
        </p:nvSpPr>
        <p:spPr>
          <a:xfrm>
            <a:off x="376500" y="1319200"/>
            <a:ext cx="8520600" cy="31923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en">
                <a:solidFill>
                  <a:schemeClr val="dk1"/>
                </a:solidFill>
              </a:rPr>
              <a:t>The composition of boards in nonprofit organizations needs to be more diverse, but</a:t>
            </a:r>
            <a:r>
              <a:rPr b="1" lang="en">
                <a:solidFill>
                  <a:schemeClr val="dk1"/>
                </a:solidFill>
              </a:rPr>
              <a:t> board diversity is not enough to truly reflect the communities served </a:t>
            </a:r>
            <a:r>
              <a:rPr lang="en">
                <a:solidFill>
                  <a:schemeClr val="dk1"/>
                </a:solidFill>
              </a:rPr>
              <a:t>and draw on a broad range of perspectives, experiences, knowledge, and skills. </a:t>
            </a:r>
            <a:endParaRPr>
              <a:solidFill>
                <a:schemeClr val="dk1"/>
              </a:solidFill>
            </a:endParaRPr>
          </a:p>
          <a:p>
            <a:pPr indent="0" lvl="0" marL="457200" rtl="0" algn="l">
              <a:spcBef>
                <a:spcPts val="1000"/>
              </a:spcBef>
              <a:spcAft>
                <a:spcPts val="0"/>
              </a:spcAft>
              <a:buNone/>
            </a:pPr>
            <a:r>
              <a:t/>
            </a:r>
            <a:endParaRPr>
              <a:solidFill>
                <a:schemeClr val="dk1"/>
              </a:solidFill>
            </a:endParaRPr>
          </a:p>
          <a:p>
            <a:pPr indent="-342900" lvl="0" marL="457200" rtl="0" algn="l">
              <a:spcBef>
                <a:spcPts val="1000"/>
              </a:spcBef>
              <a:spcAft>
                <a:spcPts val="1000"/>
              </a:spcAft>
              <a:buClr>
                <a:schemeClr val="dk1"/>
              </a:buClr>
              <a:buSzPts val="1800"/>
              <a:buChar char="●"/>
            </a:pPr>
            <a:r>
              <a:rPr lang="en">
                <a:solidFill>
                  <a:schemeClr val="dk1"/>
                </a:solidFill>
              </a:rPr>
              <a:t>Organizations </a:t>
            </a:r>
            <a:r>
              <a:rPr b="1" lang="en">
                <a:solidFill>
                  <a:schemeClr val="dk1"/>
                </a:solidFill>
              </a:rPr>
              <a:t>must rethink how people are actively engaged in decision-making beyond the board, and put equity at the core</a:t>
            </a:r>
            <a:r>
              <a:rPr lang="en">
                <a:solidFill>
                  <a:schemeClr val="dk1"/>
                </a:solidFill>
              </a:rPr>
              <a:t> of governance culture, processes, and practices.    </a:t>
            </a:r>
            <a:endParaRPr>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812D6F"/>
        </a:solidFill>
      </p:bgPr>
    </p:bg>
    <p:spTree>
      <p:nvGrpSpPr>
        <p:cNvPr id="117" name="Shape 117"/>
        <p:cNvGrpSpPr/>
        <p:nvPr/>
      </p:nvGrpSpPr>
      <p:grpSpPr>
        <a:xfrm>
          <a:off x="0" y="0"/>
          <a:ext cx="0" cy="0"/>
          <a:chOff x="0" y="0"/>
          <a:chExt cx="0" cy="0"/>
        </a:xfrm>
      </p:grpSpPr>
      <p:sp>
        <p:nvSpPr>
          <p:cNvPr id="118" name="Google Shape;118;p20"/>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Conversation guide</a:t>
            </a:r>
            <a:endParaRPr/>
          </a:p>
        </p:txBody>
      </p:sp>
      <p:sp>
        <p:nvSpPr>
          <p:cNvPr id="119" name="Google Shape;119;p20"/>
          <p:cNvSpPr/>
          <p:nvPr/>
        </p:nvSpPr>
        <p:spPr>
          <a:xfrm>
            <a:off x="101400" y="117000"/>
            <a:ext cx="8941200" cy="49095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20" name="Google Shape;120;p20"/>
          <p:cNvPicPr preferRelativeResize="0"/>
          <p:nvPr/>
        </p:nvPicPr>
        <p:blipFill>
          <a:blip r:embed="rId3">
            <a:alphaModFix/>
          </a:blip>
          <a:stretch>
            <a:fillRect/>
          </a:stretch>
        </p:blipFill>
        <p:spPr>
          <a:xfrm>
            <a:off x="7520400" y="4441400"/>
            <a:ext cx="1311900" cy="404200"/>
          </a:xfrm>
          <a:prstGeom prst="rect">
            <a:avLst/>
          </a:prstGeom>
          <a:noFill/>
          <a:ln>
            <a:noFill/>
          </a:ln>
        </p:spPr>
      </p:pic>
      <p:sp>
        <p:nvSpPr>
          <p:cNvPr id="121" name="Google Shape;121;p20"/>
          <p:cNvSpPr txBox="1"/>
          <p:nvPr>
            <p:ph idx="4294967295"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3. Governance should be grounded in equity. </a:t>
            </a:r>
            <a:r>
              <a:rPr b="1" i="1" lang="en" sz="2133"/>
              <a:t>continued…</a:t>
            </a:r>
            <a:r>
              <a:rPr b="1" lang="en"/>
              <a:t> </a:t>
            </a:r>
            <a:endParaRPr b="1"/>
          </a:p>
        </p:txBody>
      </p:sp>
      <p:sp>
        <p:nvSpPr>
          <p:cNvPr id="122" name="Google Shape;122;p20"/>
          <p:cNvSpPr txBox="1"/>
          <p:nvPr>
            <p:ph idx="4294967295" type="body"/>
          </p:nvPr>
        </p:nvSpPr>
        <p:spPr>
          <a:xfrm>
            <a:off x="376500" y="1319200"/>
            <a:ext cx="8520600" cy="31923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en">
                <a:solidFill>
                  <a:schemeClr val="dk1"/>
                </a:solidFill>
              </a:rPr>
              <a:t>A key element of success is to </a:t>
            </a:r>
            <a:r>
              <a:rPr b="1" lang="en">
                <a:solidFill>
                  <a:schemeClr val="dk1"/>
                </a:solidFill>
              </a:rPr>
              <a:t>remove real and perceived barriers</a:t>
            </a:r>
            <a:r>
              <a:rPr lang="en">
                <a:solidFill>
                  <a:schemeClr val="dk1"/>
                </a:solidFill>
              </a:rPr>
              <a:t>, so a broad range of individuals can authentically participate in governance decision-making and help build solutions and strategies. </a:t>
            </a:r>
            <a:endParaRPr>
              <a:solidFill>
                <a:schemeClr val="dk1"/>
              </a:solidFill>
            </a:endParaRPr>
          </a:p>
          <a:p>
            <a:pPr indent="0" lvl="0" marL="457200" rtl="0" algn="l">
              <a:spcBef>
                <a:spcPts val="1000"/>
              </a:spcBef>
              <a:spcAft>
                <a:spcPts val="0"/>
              </a:spcAft>
              <a:buNone/>
            </a:pPr>
            <a:r>
              <a:t/>
            </a:r>
            <a:endParaRPr>
              <a:solidFill>
                <a:schemeClr val="dk1"/>
              </a:solidFill>
            </a:endParaRPr>
          </a:p>
          <a:p>
            <a:pPr indent="-342900" lvl="0" marL="457200" rtl="0" algn="l">
              <a:spcBef>
                <a:spcPts val="1000"/>
              </a:spcBef>
              <a:spcAft>
                <a:spcPts val="1000"/>
              </a:spcAft>
              <a:buClr>
                <a:schemeClr val="dk1"/>
              </a:buClr>
              <a:buSzPts val="1800"/>
              <a:buChar char="●"/>
            </a:pPr>
            <a:r>
              <a:rPr lang="en">
                <a:solidFill>
                  <a:schemeClr val="dk1"/>
                </a:solidFill>
              </a:rPr>
              <a:t>Another is to have </a:t>
            </a:r>
            <a:r>
              <a:rPr b="1" lang="en">
                <a:solidFill>
                  <a:schemeClr val="dk1"/>
                </a:solidFill>
              </a:rPr>
              <a:t>deep, intentional conversations about the board and staff leadership team’s collective and individual values and perspectives </a:t>
            </a:r>
            <a:r>
              <a:rPr lang="en">
                <a:solidFill>
                  <a:schemeClr val="dk1"/>
                </a:solidFill>
              </a:rPr>
              <a:t>that might be helping or hindering participation, such as acknowledging and addressing bias, power, and privilege. </a:t>
            </a:r>
            <a:endParaRPr>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812D6F"/>
        </a:solidFill>
      </p:bgPr>
    </p:bg>
    <p:spTree>
      <p:nvGrpSpPr>
        <p:cNvPr id="126" name="Shape 126"/>
        <p:cNvGrpSpPr/>
        <p:nvPr/>
      </p:nvGrpSpPr>
      <p:grpSpPr>
        <a:xfrm>
          <a:off x="0" y="0"/>
          <a:ext cx="0" cy="0"/>
          <a:chOff x="0" y="0"/>
          <a:chExt cx="0" cy="0"/>
        </a:xfrm>
      </p:grpSpPr>
      <p:sp>
        <p:nvSpPr>
          <p:cNvPr id="127" name="Google Shape;127;p21"/>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Conversation guide</a:t>
            </a:r>
            <a:endParaRPr/>
          </a:p>
        </p:txBody>
      </p:sp>
      <p:sp>
        <p:nvSpPr>
          <p:cNvPr id="128" name="Google Shape;128;p21"/>
          <p:cNvSpPr/>
          <p:nvPr/>
        </p:nvSpPr>
        <p:spPr>
          <a:xfrm>
            <a:off x="101400" y="117000"/>
            <a:ext cx="8941200" cy="49095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29" name="Google Shape;129;p21"/>
          <p:cNvPicPr preferRelativeResize="0"/>
          <p:nvPr/>
        </p:nvPicPr>
        <p:blipFill>
          <a:blip r:embed="rId3">
            <a:alphaModFix/>
          </a:blip>
          <a:stretch>
            <a:fillRect/>
          </a:stretch>
        </p:blipFill>
        <p:spPr>
          <a:xfrm>
            <a:off x="7520400" y="4441400"/>
            <a:ext cx="1311900" cy="404200"/>
          </a:xfrm>
          <a:prstGeom prst="rect">
            <a:avLst/>
          </a:prstGeom>
          <a:noFill/>
          <a:ln>
            <a:noFill/>
          </a:ln>
        </p:spPr>
      </p:pic>
      <p:sp>
        <p:nvSpPr>
          <p:cNvPr id="130" name="Google Shape;130;p21"/>
          <p:cNvSpPr txBox="1"/>
          <p:nvPr>
            <p:ph idx="4294967295" type="title"/>
          </p:nvPr>
        </p:nvSpPr>
        <p:spPr>
          <a:xfrm>
            <a:off x="311700" y="32715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4. Major shifts are required to attract emerging leaders.</a:t>
            </a:r>
            <a:endParaRPr b="1"/>
          </a:p>
        </p:txBody>
      </p:sp>
      <p:sp>
        <p:nvSpPr>
          <p:cNvPr id="131" name="Google Shape;131;p21"/>
          <p:cNvSpPr txBox="1"/>
          <p:nvPr>
            <p:ph idx="4294967295" type="body"/>
          </p:nvPr>
        </p:nvSpPr>
        <p:spPr>
          <a:xfrm>
            <a:off x="376500" y="1318025"/>
            <a:ext cx="8520600" cy="3422100"/>
          </a:xfrm>
          <a:prstGeom prst="rect">
            <a:avLst/>
          </a:prstGeom>
        </p:spPr>
        <p:txBody>
          <a:bodyPr anchorCtr="0" anchor="t" bIns="91425" lIns="91425" spcFirstLastPara="1" rIns="91425" wrap="square" tIns="91425">
            <a:noAutofit/>
          </a:bodyPr>
          <a:lstStyle/>
          <a:p>
            <a:pPr indent="-349250" lvl="0" marL="457200" rtl="0" algn="l">
              <a:spcBef>
                <a:spcPts val="0"/>
              </a:spcBef>
              <a:spcAft>
                <a:spcPts val="0"/>
              </a:spcAft>
              <a:buClr>
                <a:schemeClr val="dk1"/>
              </a:buClr>
              <a:buSzPts val="1900"/>
              <a:buChar char="●"/>
            </a:pPr>
            <a:r>
              <a:rPr b="1" lang="en" sz="1900">
                <a:solidFill>
                  <a:schemeClr val="dk1"/>
                </a:solidFill>
              </a:rPr>
              <a:t>Governance design isn’t evolving to meet the expectations of emerging leaders.</a:t>
            </a:r>
            <a:r>
              <a:rPr lang="en" sz="1900">
                <a:solidFill>
                  <a:schemeClr val="dk1"/>
                </a:solidFill>
              </a:rPr>
              <a:t> Research shows that many emerging leaders see governance work as demanding, with onerous and complex accountabilities in an environment of underfunding and restricted capacity to innovate. </a:t>
            </a:r>
            <a:endParaRPr sz="1900">
              <a:solidFill>
                <a:schemeClr val="dk1"/>
              </a:solidFill>
            </a:endParaRPr>
          </a:p>
          <a:p>
            <a:pPr indent="0" lvl="0" marL="457200" rtl="0" algn="l">
              <a:spcBef>
                <a:spcPts val="1000"/>
              </a:spcBef>
              <a:spcAft>
                <a:spcPts val="0"/>
              </a:spcAft>
              <a:buNone/>
            </a:pPr>
            <a:r>
              <a:t/>
            </a:r>
            <a:endParaRPr sz="1900">
              <a:solidFill>
                <a:schemeClr val="dk1"/>
              </a:solidFill>
            </a:endParaRPr>
          </a:p>
          <a:p>
            <a:pPr indent="-349250" lvl="0" marL="457200" rtl="0" algn="l">
              <a:spcBef>
                <a:spcPts val="0"/>
              </a:spcBef>
              <a:spcAft>
                <a:spcPts val="0"/>
              </a:spcAft>
              <a:buClr>
                <a:schemeClr val="dk1"/>
              </a:buClr>
              <a:buSzPts val="1900"/>
              <a:buChar char="●"/>
            </a:pPr>
            <a:r>
              <a:rPr lang="en" sz="1900">
                <a:solidFill>
                  <a:schemeClr val="dk1"/>
                </a:solidFill>
              </a:rPr>
              <a:t>If they’re interested in making a difference,</a:t>
            </a:r>
            <a:r>
              <a:rPr b="1" lang="en" sz="1900">
                <a:solidFill>
                  <a:schemeClr val="dk1"/>
                </a:solidFill>
              </a:rPr>
              <a:t> there are attractive alternatives,</a:t>
            </a:r>
            <a:r>
              <a:rPr lang="en" sz="1900">
                <a:solidFill>
                  <a:schemeClr val="dk1"/>
                </a:solidFill>
              </a:rPr>
              <a:t> such as social enterprises, corporate cause work, or entrepreneurial ventures.</a:t>
            </a:r>
            <a:endParaRPr sz="1900">
              <a:solidFill>
                <a:schemeClr val="dk1"/>
              </a:solidFill>
            </a:endParaRPr>
          </a:p>
          <a:p>
            <a:pPr indent="0" lvl="0" marL="0" rtl="0" algn="l">
              <a:spcBef>
                <a:spcPts val="1000"/>
              </a:spcBef>
              <a:spcAft>
                <a:spcPts val="1000"/>
              </a:spcAft>
              <a:buNone/>
            </a:pPr>
            <a:r>
              <a:t/>
            </a:r>
            <a:endParaRPr sz="190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